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58" r:id="rId2"/>
    <p:sldId id="360" r:id="rId3"/>
    <p:sldId id="476" r:id="rId4"/>
    <p:sldId id="568" r:id="rId5"/>
    <p:sldId id="704" r:id="rId6"/>
    <p:sldId id="479" r:id="rId7"/>
    <p:sldId id="741" r:id="rId8"/>
    <p:sldId id="752" r:id="rId9"/>
    <p:sldId id="753" r:id="rId10"/>
    <p:sldId id="774" r:id="rId11"/>
    <p:sldId id="775" r:id="rId12"/>
    <p:sldId id="776" r:id="rId13"/>
    <p:sldId id="777" r:id="rId14"/>
    <p:sldId id="778" r:id="rId15"/>
    <p:sldId id="754" r:id="rId16"/>
    <p:sldId id="755" r:id="rId17"/>
    <p:sldId id="779" r:id="rId18"/>
    <p:sldId id="780" r:id="rId19"/>
    <p:sldId id="786" r:id="rId20"/>
    <p:sldId id="781" r:id="rId21"/>
    <p:sldId id="783" r:id="rId22"/>
    <p:sldId id="782" r:id="rId23"/>
    <p:sldId id="784" r:id="rId24"/>
    <p:sldId id="785" r:id="rId25"/>
    <p:sldId id="768" r:id="rId26"/>
    <p:sldId id="668" r:id="rId27"/>
  </p:sldIdLst>
  <p:sldSz cx="12192000" cy="6858000"/>
  <p:notesSz cx="9296400" cy="1295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70872" autoAdjust="0"/>
  </p:normalViewPr>
  <p:slideViewPr>
    <p:cSldViewPr snapToGrid="0">
      <p:cViewPr varScale="1">
        <p:scale>
          <a:sx n="51" d="100"/>
          <a:sy n="51" d="100"/>
        </p:scale>
        <p:origin x="1098" y="66"/>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649949"/>
          </a:xfrm>
          <a:prstGeom prst="rect">
            <a:avLst/>
          </a:prstGeom>
        </p:spPr>
        <p:txBody>
          <a:bodyPr vert="horz" lIns="127131" tIns="63566" rIns="127131" bIns="63566" rtlCol="0"/>
          <a:lstStyle>
            <a:lvl1pPr algn="l">
              <a:defRPr sz="1600"/>
            </a:lvl1pPr>
          </a:lstStyle>
          <a:p>
            <a:endParaRPr lang="en-US"/>
          </a:p>
        </p:txBody>
      </p:sp>
      <p:sp>
        <p:nvSpPr>
          <p:cNvPr id="3" name="Date Placeholder 2"/>
          <p:cNvSpPr>
            <a:spLocks noGrp="1"/>
          </p:cNvSpPr>
          <p:nvPr>
            <p:ph type="dt" idx="1"/>
          </p:nvPr>
        </p:nvSpPr>
        <p:spPr>
          <a:xfrm>
            <a:off x="5265809" y="0"/>
            <a:ext cx="4028440" cy="649949"/>
          </a:xfrm>
          <a:prstGeom prst="rect">
            <a:avLst/>
          </a:prstGeom>
        </p:spPr>
        <p:txBody>
          <a:bodyPr vert="horz" lIns="127131" tIns="63566" rIns="127131" bIns="63566" rtlCol="0"/>
          <a:lstStyle>
            <a:lvl1pPr algn="r">
              <a:defRPr sz="1600"/>
            </a:lvl1pPr>
          </a:lstStyle>
          <a:p>
            <a:fld id="{37940DE7-40D7-2F48-987F-473A266EB2D1}" type="datetimeFigureOut">
              <a:rPr lang="en-US" smtClean="0"/>
              <a:t>11/4/2020</a:t>
            </a:fld>
            <a:endParaRPr lang="en-US"/>
          </a:p>
        </p:txBody>
      </p:sp>
      <p:sp>
        <p:nvSpPr>
          <p:cNvPr id="4" name="Slide Image Placeholder 3"/>
          <p:cNvSpPr>
            <a:spLocks noGrp="1" noRot="1" noChangeAspect="1"/>
          </p:cNvSpPr>
          <p:nvPr>
            <p:ph type="sldImg" idx="2"/>
          </p:nvPr>
        </p:nvSpPr>
        <p:spPr>
          <a:xfrm>
            <a:off x="763588" y="1619250"/>
            <a:ext cx="7769225" cy="4370388"/>
          </a:xfrm>
          <a:prstGeom prst="rect">
            <a:avLst/>
          </a:prstGeom>
          <a:noFill/>
          <a:ln w="12700">
            <a:solidFill>
              <a:prstClr val="black"/>
            </a:solidFill>
          </a:ln>
        </p:spPr>
        <p:txBody>
          <a:bodyPr vert="horz" lIns="127131" tIns="63566" rIns="127131" bIns="63566" rtlCol="0" anchor="ctr"/>
          <a:lstStyle/>
          <a:p>
            <a:endParaRPr lang="en-US"/>
          </a:p>
        </p:txBody>
      </p:sp>
      <p:sp>
        <p:nvSpPr>
          <p:cNvPr id="5" name="Notes Placeholder 4"/>
          <p:cNvSpPr>
            <a:spLocks noGrp="1"/>
          </p:cNvSpPr>
          <p:nvPr>
            <p:ph type="body" sz="quarter" idx="3"/>
          </p:nvPr>
        </p:nvSpPr>
        <p:spPr>
          <a:xfrm>
            <a:off x="929640" y="6234112"/>
            <a:ext cx="7437120" cy="5100638"/>
          </a:xfrm>
          <a:prstGeom prst="rect">
            <a:avLst/>
          </a:prstGeom>
        </p:spPr>
        <p:txBody>
          <a:bodyPr vert="horz" lIns="127131" tIns="63566" rIns="127131" bIns="63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304053"/>
            <a:ext cx="4028440" cy="649948"/>
          </a:xfrm>
          <a:prstGeom prst="rect">
            <a:avLst/>
          </a:prstGeom>
        </p:spPr>
        <p:txBody>
          <a:bodyPr vert="horz" lIns="127131" tIns="63566" rIns="127131" bIns="63566" rtlCol="0" anchor="b"/>
          <a:lstStyle>
            <a:lvl1pPr algn="l">
              <a:defRPr sz="1600"/>
            </a:lvl1pPr>
          </a:lstStyle>
          <a:p>
            <a:endParaRPr lang="en-US"/>
          </a:p>
        </p:txBody>
      </p:sp>
      <p:sp>
        <p:nvSpPr>
          <p:cNvPr id="7" name="Slide Number Placeholder 6"/>
          <p:cNvSpPr>
            <a:spLocks noGrp="1"/>
          </p:cNvSpPr>
          <p:nvPr>
            <p:ph type="sldNum" sz="quarter" idx="5"/>
          </p:nvPr>
        </p:nvSpPr>
        <p:spPr>
          <a:xfrm>
            <a:off x="5265809" y="12304053"/>
            <a:ext cx="4028440" cy="649948"/>
          </a:xfrm>
          <a:prstGeom prst="rect">
            <a:avLst/>
          </a:prstGeom>
        </p:spPr>
        <p:txBody>
          <a:bodyPr vert="horz" lIns="127131" tIns="63566" rIns="127131" bIns="63566" rtlCol="0" anchor="b"/>
          <a:lstStyle>
            <a:lvl1pPr algn="r">
              <a:defRPr sz="16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Al-Malhama_Al-Kubra#cite_note-GFHaddad-SIGNS-7" TargetMode="External"/><Relationship Id="rId13" Type="http://schemas.openxmlformats.org/officeDocument/2006/relationships/hyperlink" Target="https://en.wikipedia.org/wiki/Al-Malhama_Al-Kubra#cite_note-ShMuslimTrib-8" TargetMode="External"/><Relationship Id="rId3" Type="http://schemas.openxmlformats.org/officeDocument/2006/relationships/hyperlink" Target="https://en.wikipedia.org/wiki/Hadith" TargetMode="External"/><Relationship Id="rId7" Type="http://schemas.openxmlformats.org/officeDocument/2006/relationships/hyperlink" Target="https://en.wikipedia.org/wiki/Al-Malhama_Al-Kubra#cite_note-IbnMajahMelm-6" TargetMode="External"/><Relationship Id="rId12" Type="http://schemas.openxmlformats.org/officeDocument/2006/relationships/hyperlink" Target="https://en.wikipedia.org/wiki/Jesus_in_Isla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Al-Malhama_Al-Kubra#cite_note-DiscoverIS-WARSROME-5" TargetMode="External"/><Relationship Id="rId11" Type="http://schemas.openxmlformats.org/officeDocument/2006/relationships/hyperlink" Target="https://en.wikipedia.org/wiki/Second_Coming" TargetMode="External"/><Relationship Id="rId5" Type="http://schemas.openxmlformats.org/officeDocument/2006/relationships/hyperlink" Target="https://en.wikipedia.org/wiki/Al-Malhama_Al-Kubra#cite_note-AbuDawudKtbMlhm-4" TargetMode="External"/><Relationship Id="rId10" Type="http://schemas.openxmlformats.org/officeDocument/2006/relationships/hyperlink" Target="https://en.wikipedia.org/wiki/Dajjal" TargetMode="External"/><Relationship Id="rId4" Type="http://schemas.openxmlformats.org/officeDocument/2006/relationships/hyperlink" Target="https://en.wikipedia.org/wiki/Islamic_eschatology" TargetMode="External"/><Relationship Id="rId9" Type="http://schemas.openxmlformats.org/officeDocument/2006/relationships/hyperlink" Target="https://en.wikipedia.org/wiki/Constantinople" TargetMode="External"/><Relationship Id="rId14" Type="http://schemas.openxmlformats.org/officeDocument/2006/relationships/hyperlink" Target="https://en.wikipedia.org/wiki/Al-Mahdi"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eb.archive.org/web/20150709101623/http:/www.arksearch.com:80/nahstone.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ehub.com/kjv/revelation/16.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biblehub.com/revelation/3-11.htm" TargetMode="External"/><Relationship Id="rId3" Type="http://schemas.openxmlformats.org/officeDocument/2006/relationships/hyperlink" Target="https://biblehub.com/matthew/24-43.htm" TargetMode="External"/><Relationship Id="rId7" Type="http://schemas.openxmlformats.org/officeDocument/2006/relationships/hyperlink" Target="https://biblehub.com/revelation/3-3.ht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biblehub.com/2_peter/3-10.htm" TargetMode="External"/><Relationship Id="rId11" Type="http://schemas.openxmlformats.org/officeDocument/2006/relationships/hyperlink" Target="https://biblehub.com/greek/2440.htm" TargetMode="External"/><Relationship Id="rId5" Type="http://schemas.openxmlformats.org/officeDocument/2006/relationships/hyperlink" Target="https://biblehub.com/1_thessalonians/5-2.htm" TargetMode="External"/><Relationship Id="rId10" Type="http://schemas.openxmlformats.org/officeDocument/2006/relationships/hyperlink" Target="https://biblehub.com/revelation/22-7.htm" TargetMode="External"/><Relationship Id="rId4" Type="http://schemas.openxmlformats.org/officeDocument/2006/relationships/hyperlink" Target="https://biblehub.com/luke/12-37.htm" TargetMode="External"/><Relationship Id="rId9" Type="http://schemas.openxmlformats.org/officeDocument/2006/relationships/hyperlink" Target="https://biblehub.com/revelation/3-18.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blehub.com/greek/2440.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i="1" u="sng" dirty="0">
                <a:solidFill>
                  <a:prstClr val="white"/>
                </a:solidFill>
                <a:latin typeface="Trebuchet MS" panose="020B0603020202020204"/>
              </a:rPr>
              <a:t>Har-</a:t>
            </a:r>
            <a:r>
              <a:rPr lang="en-US" sz="4400" b="1" i="1" u="sng" dirty="0" err="1">
                <a:solidFill>
                  <a:prstClr val="white"/>
                </a:solidFill>
                <a:latin typeface="Trebuchet MS" panose="020B0603020202020204"/>
              </a:rPr>
              <a:t>Magedon</a:t>
            </a:r>
            <a:r>
              <a:rPr lang="en-US" sz="4400" dirty="0">
                <a:solidFill>
                  <a:prstClr val="white"/>
                </a:solidFill>
                <a:latin typeface="Trebuchet MS" panose="020B0603020202020204"/>
              </a:rPr>
              <a:t> = “Hill of Megiddo”  ---  site of defeat of Josiah by pharaoh </a:t>
            </a:r>
            <a:r>
              <a:rPr lang="en-US" sz="4400" dirty="0" err="1">
                <a:solidFill>
                  <a:prstClr val="white"/>
                </a:solidFill>
                <a:latin typeface="Trebuchet MS" panose="020B0603020202020204"/>
              </a:rPr>
              <a:t>Neco</a:t>
            </a:r>
            <a:r>
              <a:rPr lang="en-US" sz="4400" dirty="0">
                <a:solidFill>
                  <a:prstClr val="white"/>
                </a:solidFill>
                <a:latin typeface="Trebuchet MS" panose="020B0603020202020204"/>
              </a:rPr>
              <a:t>;  also, many OT battles: ---  Judges 5; 2 Kings 6:17, 23; </a:t>
            </a:r>
            <a:r>
              <a:rPr lang="en-US" sz="4400" dirty="0" err="1">
                <a:solidFill>
                  <a:prstClr val="white"/>
                </a:solidFill>
                <a:latin typeface="Trebuchet MS" panose="020B0603020202020204"/>
              </a:rPr>
              <a:t>Zech</a:t>
            </a:r>
            <a:r>
              <a:rPr lang="en-US" sz="4400" dirty="0">
                <a:solidFill>
                  <a:prstClr val="white"/>
                </a:solidFill>
                <a:latin typeface="Trebuchet MS" panose="020B0603020202020204"/>
              </a:rPr>
              <a:t> 12:11</a:t>
            </a:r>
          </a:p>
          <a:p>
            <a:pPr marL="233926" indent="-233926">
              <a:buFont typeface="Arial" panose="020B0604020202020204" pitchFamily="34" charset="0"/>
              <a:buChar char="•"/>
            </a:pPr>
            <a:r>
              <a:rPr lang="en-US" sz="4400" dirty="0">
                <a:solidFill>
                  <a:prstClr val="white"/>
                </a:solidFill>
                <a:latin typeface="Trebuchet MS" panose="020B0603020202020204"/>
              </a:rPr>
              <a:t>Napoleon fought here... As did WW1 battles</a:t>
            </a:r>
          </a:p>
          <a:p>
            <a:pPr marL="233926" indent="-233926">
              <a:buFont typeface="Arial" panose="020B0604020202020204" pitchFamily="34" charset="0"/>
              <a:buChar char="•"/>
            </a:pPr>
            <a:r>
              <a:rPr lang="en-US" sz="4400" dirty="0">
                <a:solidFill>
                  <a:prstClr val="white"/>
                </a:solidFill>
                <a:latin typeface="Trebuchet MS" panose="020B0603020202020204"/>
              </a:rPr>
              <a:t>14 x 20 miles in size</a:t>
            </a:r>
          </a:p>
          <a:p>
            <a:pPr marL="233926" indent="-233926">
              <a:buFont typeface="Arial" panose="020B0604020202020204" pitchFamily="34" charset="0"/>
              <a:buChar char="•"/>
            </a:pPr>
            <a:r>
              <a:rPr lang="en-US" sz="4400" dirty="0">
                <a:solidFill>
                  <a:prstClr val="white"/>
                </a:solidFill>
                <a:latin typeface="Trebuchet MS" panose="020B0603020202020204"/>
              </a:rPr>
              <a:t>Megiddo mentioned 12 times in Old Testament... But not as a battleground (10 times as a city, 2 as a plain)</a:t>
            </a:r>
          </a:p>
          <a:p>
            <a:pPr marL="233926" indent="-233926">
              <a:buFont typeface="Arial" panose="020B0604020202020204" pitchFamily="34" charset="0"/>
              <a:buChar char="•"/>
            </a:pPr>
            <a:r>
              <a:rPr lang="en-US" sz="4400" dirty="0">
                <a:solidFill>
                  <a:prstClr val="white"/>
                </a:solidFill>
                <a:latin typeface="Trebuchet MS" panose="020B0603020202020204"/>
              </a:rPr>
              <a:t>ONLY HERE in the New Testament !!!</a:t>
            </a:r>
          </a:p>
          <a:p>
            <a:pPr marL="233926" indent="-233926">
              <a:buFont typeface="Arial" panose="020B0604020202020204" pitchFamily="34" charset="0"/>
              <a:buChar char="•"/>
            </a:pPr>
            <a:endParaRPr lang="en-US" sz="4400" dirty="0">
              <a:solidFill>
                <a:prstClr val="white"/>
              </a:solidFill>
              <a:latin typeface="Trebuchet MS" panose="020B0603020202020204"/>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153397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i="1" u="sng" dirty="0">
                <a:solidFill>
                  <a:prstClr val="white"/>
                </a:solidFill>
                <a:latin typeface="Trebuchet MS" panose="020B0603020202020204"/>
              </a:rPr>
              <a:t>Har-</a:t>
            </a:r>
            <a:r>
              <a:rPr lang="en-US" sz="4400" b="1" i="1" u="sng" dirty="0" err="1">
                <a:solidFill>
                  <a:prstClr val="white"/>
                </a:solidFill>
                <a:latin typeface="Trebuchet MS" panose="020B0603020202020204"/>
              </a:rPr>
              <a:t>Magedon</a:t>
            </a:r>
            <a:r>
              <a:rPr lang="en-US" sz="4400" dirty="0">
                <a:solidFill>
                  <a:prstClr val="white"/>
                </a:solidFill>
                <a:latin typeface="Trebuchet MS" panose="020B0603020202020204"/>
              </a:rPr>
              <a:t> = “Hill of Megiddo”</a:t>
            </a:r>
          </a:p>
          <a:p>
            <a:endParaRPr lang="en-US" sz="4400" dirty="0">
              <a:solidFill>
                <a:prstClr val="white"/>
              </a:solidFill>
              <a:latin typeface="Trebuchet MS" panose="020B0603020202020204"/>
            </a:endParaRPr>
          </a:p>
          <a:p>
            <a:r>
              <a:rPr lang="en-US" sz="4400" dirty="0">
                <a:solidFill>
                  <a:prstClr val="white"/>
                </a:solidFill>
                <a:latin typeface="Trebuchet MS" panose="020B0603020202020204"/>
              </a:rPr>
              <a:t>Interesting... Muslims have a similar thought of a final battle worse than all others... </a:t>
            </a:r>
            <a:r>
              <a:rPr lang="en-US" sz="4400" dirty="0" err="1">
                <a:solidFill>
                  <a:prstClr val="white"/>
                </a:solidFill>
                <a:latin typeface="Trebuchet MS" panose="020B0603020202020204"/>
              </a:rPr>
              <a:t>Wickipedia</a:t>
            </a:r>
            <a:r>
              <a:rPr lang="en-US" sz="4400" dirty="0">
                <a:solidFill>
                  <a:prstClr val="white"/>
                </a:solidFill>
                <a:latin typeface="Trebuchet MS" panose="020B0603020202020204"/>
              </a:rPr>
              <a:t>...</a:t>
            </a:r>
          </a:p>
          <a:p>
            <a:pPr marL="623804" indent="-623804">
              <a:buFont typeface="Arial" panose="020B0604020202020204" pitchFamily="34" charset="0"/>
              <a:buChar char="•"/>
            </a:pPr>
            <a:r>
              <a:rPr lang="en-US" sz="1600" dirty="0"/>
              <a:t>The </a:t>
            </a:r>
            <a:r>
              <a:rPr lang="en-US" sz="1600" dirty="0" err="1"/>
              <a:t>Malhama</a:t>
            </a:r>
            <a:r>
              <a:rPr lang="en-US" sz="1600" dirty="0"/>
              <a:t> Al-Kubra is detailed in multiple </a:t>
            </a:r>
            <a:r>
              <a:rPr lang="en-US" sz="1600" dirty="0">
                <a:hlinkClick r:id="rId3" tooltip="Hadith"/>
              </a:rPr>
              <a:t>hadith</a:t>
            </a:r>
            <a:r>
              <a:rPr lang="en-US" sz="1600" dirty="0"/>
              <a:t> narrations with varying details. However the basic narrative framework of the cycle of prophecies is as follows. According to </a:t>
            </a:r>
            <a:r>
              <a:rPr lang="en-US" sz="1600" dirty="0">
                <a:hlinkClick r:id="rId4" tooltip="Islamic eschatology"/>
              </a:rPr>
              <a:t>Islamic eschatology</a:t>
            </a:r>
            <a:r>
              <a:rPr lang="en-US" sz="1600" dirty="0"/>
              <a:t>, this Great Battle will occur after the Muslims and Christian Romans victoriously fight alongside each other against a common enemy.</a:t>
            </a:r>
            <a:r>
              <a:rPr lang="en-US" sz="1600" baseline="30000" dirty="0">
                <a:hlinkClick r:id="rId5"/>
              </a:rPr>
              <a:t>[4]</a:t>
            </a:r>
            <a:r>
              <a:rPr lang="en-US" sz="1600" baseline="30000" dirty="0">
                <a:hlinkClick r:id="rId6"/>
              </a:rPr>
              <a:t>[5]</a:t>
            </a:r>
            <a:r>
              <a:rPr lang="en-US" sz="1600" dirty="0"/>
              <a:t> Following the victory a conflict will break out after a Roman claims that the cross brought them victory, and a Muslim in response claims that Allah brought them victory, and proceeds to destroy the cross, which leads to further reprisals.</a:t>
            </a:r>
            <a:r>
              <a:rPr lang="en-US" sz="1600" baseline="30000" dirty="0">
                <a:hlinkClick r:id="rId7"/>
              </a:rPr>
              <a:t>[6]</a:t>
            </a:r>
            <a:r>
              <a:rPr lang="en-US" sz="1600" dirty="0"/>
              <a:t> </a:t>
            </a:r>
            <a:r>
              <a:rPr lang="en-US" sz="1600" baseline="30000" dirty="0">
                <a:hlinkClick r:id="rId8"/>
              </a:rPr>
              <a:t>[7]</a:t>
            </a:r>
            <a:r>
              <a:rPr lang="en-US" sz="1600" dirty="0"/>
              <a:t> </a:t>
            </a:r>
            <a:r>
              <a:rPr lang="en-US" sz="1600" baseline="30000" dirty="0">
                <a:hlinkClick r:id="rId6"/>
              </a:rPr>
              <a:t>[5]</a:t>
            </a:r>
            <a:r>
              <a:rPr lang="en-US" sz="1600" dirty="0"/>
              <a:t> The </a:t>
            </a:r>
            <a:r>
              <a:rPr lang="en-US" sz="1600" dirty="0" err="1"/>
              <a:t>Malhama</a:t>
            </a:r>
            <a:r>
              <a:rPr lang="en-US" sz="1600" dirty="0"/>
              <a:t> Al-Kubra then ensues, followed by the conquest of </a:t>
            </a:r>
            <a:r>
              <a:rPr lang="en-US" sz="1600" dirty="0">
                <a:hlinkClick r:id="rId9" tooltip="Constantinople"/>
              </a:rPr>
              <a:t>Constantinople</a:t>
            </a:r>
            <a:r>
              <a:rPr lang="en-US" sz="1600" dirty="0"/>
              <a:t> by the Muslims, then the coming of the </a:t>
            </a:r>
            <a:r>
              <a:rPr lang="en-US" sz="1600" dirty="0">
                <a:hlinkClick r:id="rId10" tooltip="Dajjal"/>
              </a:rPr>
              <a:t>Dajjal</a:t>
            </a:r>
            <a:r>
              <a:rPr lang="en-US" sz="1600" dirty="0"/>
              <a:t>, followed by the descent from heaven and </a:t>
            </a:r>
            <a:r>
              <a:rPr lang="en-US" sz="1600" dirty="0">
                <a:hlinkClick r:id="rId11" tooltip="Second Coming"/>
              </a:rPr>
              <a:t>Second Coming</a:t>
            </a:r>
            <a:r>
              <a:rPr lang="en-US" sz="1600" dirty="0"/>
              <a:t> of </a:t>
            </a:r>
            <a:r>
              <a:rPr lang="en-US" sz="1600" dirty="0">
                <a:hlinkClick r:id="rId12" tooltip="Jesus in Islam"/>
              </a:rPr>
              <a:t>Jesus Christ('Isa)</a:t>
            </a:r>
            <a:r>
              <a:rPr lang="en-US" sz="1600" dirty="0"/>
              <a:t>.</a:t>
            </a:r>
            <a:r>
              <a:rPr lang="en-US" sz="1600" baseline="30000" dirty="0">
                <a:hlinkClick r:id="rId5"/>
              </a:rPr>
              <a:t>[4]</a:t>
            </a:r>
            <a:r>
              <a:rPr lang="en-US" sz="1600" dirty="0"/>
              <a:t> </a:t>
            </a:r>
            <a:r>
              <a:rPr lang="en-US" sz="1600" baseline="30000" dirty="0">
                <a:hlinkClick r:id="rId13"/>
              </a:rPr>
              <a:t>[8]</a:t>
            </a:r>
            <a:r>
              <a:rPr lang="en-US" sz="1600" dirty="0"/>
              <a:t> Jesus will then kill the </a:t>
            </a:r>
            <a:r>
              <a:rPr lang="en-US" sz="1600" dirty="0">
                <a:hlinkClick r:id="rId10" tooltip="Dajjal"/>
              </a:rPr>
              <a:t>Dajjal</a:t>
            </a:r>
            <a:r>
              <a:rPr lang="en-US" sz="1600" dirty="0"/>
              <a:t>, kill the swine, abolish the jizya tax and destroy the cross. He will follow the religion of the Prophet Muhammad and will pray behind </a:t>
            </a:r>
            <a:r>
              <a:rPr lang="en-US" sz="1600" dirty="0">
                <a:hlinkClick r:id="rId14" tooltip="Al-Mahdi"/>
              </a:rPr>
              <a:t>al-Mahdi</a:t>
            </a:r>
            <a:r>
              <a:rPr lang="en-US" sz="1600" dirty="0"/>
              <a:t>.</a:t>
            </a:r>
            <a:endParaRPr lang="en-US" sz="4400" dirty="0">
              <a:solidFill>
                <a:prstClr val="white"/>
              </a:solidFill>
              <a:latin typeface="Trebuchet MS" panose="020B0603020202020204"/>
            </a:endParaRPr>
          </a:p>
          <a:p>
            <a:endParaRPr lang="en-US" sz="4400" dirty="0">
              <a:solidFill>
                <a:prstClr val="white"/>
              </a:solidFill>
              <a:latin typeface="Trebuchet MS" panose="020B0603020202020204"/>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3236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Topographical map of Israel</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323810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Seventh</a:t>
            </a:r>
            <a:r>
              <a:rPr lang="en-US" b="1" i="1" u="none" dirty="0"/>
              <a:t>:  upon the air</a:t>
            </a:r>
          </a:p>
          <a:p>
            <a:endParaRPr lang="en-US" b="1" i="1" u="none" dirty="0"/>
          </a:p>
          <a:p>
            <a:r>
              <a:rPr lang="en-US" b="1" i="1" u="none" dirty="0"/>
              <a:t>IT IS DONE!</a:t>
            </a:r>
          </a:p>
          <a:p>
            <a:endParaRPr lang="en-US" b="1" i="1" u="none" dirty="0"/>
          </a:p>
          <a:p>
            <a:r>
              <a:rPr lang="en-US" b="1" i="1" u="none" dirty="0"/>
              <a:t>Lightning, Thunder, Earthquake:  </a:t>
            </a:r>
            <a:r>
              <a:rPr lang="en-US" sz="4400" b="1" i="1" u="sng" dirty="0">
                <a:solidFill>
                  <a:prstClr val="white"/>
                </a:solidFill>
                <a:latin typeface="Trebuchet MS" panose="020B0603020202020204"/>
              </a:rPr>
              <a:t>such as there had not been since man came to be upon the earth </a:t>
            </a:r>
            <a:r>
              <a:rPr lang="en-US" sz="4400" dirty="0">
                <a:solidFill>
                  <a:prstClr val="white"/>
                </a:solidFill>
                <a:latin typeface="Trebuchet MS" panose="020B0603020202020204"/>
              </a:rPr>
              <a:t>[</a:t>
            </a:r>
            <a:r>
              <a:rPr lang="en-US" sz="4400" b="1" u="sng" dirty="0">
                <a:solidFill>
                  <a:prstClr val="white"/>
                </a:solidFill>
                <a:latin typeface="Trebuchet MS" panose="020B0603020202020204"/>
              </a:rPr>
              <a:t>Magnitude</a:t>
            </a:r>
            <a:r>
              <a:rPr lang="en-US" sz="4400" dirty="0">
                <a:solidFill>
                  <a:prstClr val="white"/>
                </a:solidFill>
                <a:latin typeface="Trebuchet MS" panose="020B0603020202020204"/>
              </a:rPr>
              <a:t>: Greatest Ever!]</a:t>
            </a:r>
          </a:p>
          <a:p>
            <a:endParaRPr lang="en-US" sz="4400" dirty="0">
              <a:solidFill>
                <a:prstClr val="white"/>
              </a:solidFill>
              <a:latin typeface="Trebuchet MS" panose="020B0603020202020204"/>
            </a:endParaRPr>
          </a:p>
          <a:p>
            <a:r>
              <a:rPr lang="en-US" sz="4400" b="1" dirty="0">
                <a:solidFill>
                  <a:prstClr val="white"/>
                </a:solidFill>
                <a:latin typeface="Trebuchet MS" panose="020B0603020202020204"/>
              </a:rPr>
              <a:t>Great City </a:t>
            </a:r>
            <a:r>
              <a:rPr lang="en-US" sz="4400" b="1" dirty="0">
                <a:solidFill>
                  <a:prstClr val="white"/>
                </a:solidFill>
                <a:latin typeface="Trebuchet MS" panose="020B0603020202020204"/>
                <a:sym typeface="Wingdings" panose="05000000000000000000" pitchFamily="2" charset="2"/>
              </a:rPr>
              <a:t> Babylon (</a:t>
            </a:r>
            <a:r>
              <a:rPr lang="en-US" sz="4400" dirty="0">
                <a:solidFill>
                  <a:prstClr val="white"/>
                </a:solidFill>
                <a:latin typeface="Trebuchet MS" panose="020B0603020202020204"/>
                <a:sym typeface="Wingdings" panose="05000000000000000000" pitchFamily="2" charset="2"/>
              </a:rPr>
              <a:t>rebuilt Babylon? Rome? World business and religious center!</a:t>
            </a:r>
            <a:r>
              <a:rPr lang="en-US" sz="4400" b="1" dirty="0">
                <a:solidFill>
                  <a:prstClr val="white"/>
                </a:solidFill>
                <a:latin typeface="Trebuchet MS" panose="020B0603020202020204"/>
                <a:sym typeface="Wingdings" panose="05000000000000000000" pitchFamily="2" charset="2"/>
              </a:rPr>
              <a:t>)</a:t>
            </a:r>
          </a:p>
          <a:p>
            <a:pPr marL="623804" indent="-623804">
              <a:buFont typeface="Arial" panose="020B0604020202020204" pitchFamily="34" charset="0"/>
              <a:buChar char="•"/>
            </a:pPr>
            <a:r>
              <a:rPr lang="en-US" sz="4400" b="1" dirty="0">
                <a:solidFill>
                  <a:prstClr val="white"/>
                </a:solidFill>
                <a:latin typeface="Trebuchet MS" panose="020B0603020202020204"/>
                <a:sym typeface="Wingdings" panose="05000000000000000000" pitchFamily="2" charset="2"/>
              </a:rPr>
              <a:t>  split in three parts  received the cup of the wine of His fierce wrath</a:t>
            </a:r>
          </a:p>
          <a:p>
            <a:pPr marL="623804" indent="-623804">
              <a:buFont typeface="Arial" panose="020B0604020202020204" pitchFamily="34" charset="0"/>
              <a:buChar char="•"/>
            </a:pPr>
            <a:r>
              <a:rPr lang="en-US" sz="4400" b="1" dirty="0">
                <a:solidFill>
                  <a:prstClr val="white"/>
                </a:solidFill>
                <a:latin typeface="Trebuchet MS" panose="020B0603020202020204"/>
                <a:sym typeface="Wingdings" panose="05000000000000000000" pitchFamily="2" charset="2"/>
              </a:rPr>
              <a:t>And the cities of the nations fell</a:t>
            </a:r>
          </a:p>
          <a:p>
            <a:pPr marL="623804" indent="-623804">
              <a:buFont typeface="Arial" panose="020B0604020202020204" pitchFamily="34" charset="0"/>
              <a:buChar char="•"/>
            </a:pPr>
            <a:endParaRPr lang="en-US" sz="4400" b="1" dirty="0">
              <a:solidFill>
                <a:prstClr val="white"/>
              </a:solidFill>
              <a:latin typeface="Trebuchet MS" panose="020B0603020202020204"/>
              <a:sym typeface="Wingdings" panose="05000000000000000000" pitchFamily="2" charset="2"/>
            </a:endParaRPr>
          </a:p>
          <a:p>
            <a:r>
              <a:rPr lang="en-US" sz="1600" b="1" i="1" u="sng" dirty="0">
                <a:solidFill>
                  <a:prstClr val="white"/>
                </a:solidFill>
              </a:rPr>
              <a:t>Babylon the great was </a:t>
            </a:r>
            <a:r>
              <a:rPr lang="en-US" sz="2500" b="1" i="1" u="sng" dirty="0">
                <a:solidFill>
                  <a:prstClr val="white"/>
                </a:solidFill>
              </a:rPr>
              <a:t>remembered</a:t>
            </a:r>
            <a:r>
              <a:rPr lang="en-US" sz="1600" b="1" i="1" u="sng" dirty="0">
                <a:solidFill>
                  <a:prstClr val="white"/>
                </a:solidFill>
              </a:rPr>
              <a:t> before God, to give her the cup of the wine of His fierce wrath</a:t>
            </a:r>
            <a:r>
              <a:rPr lang="en-US" sz="1600" i="1" dirty="0">
                <a:solidFill>
                  <a:prstClr val="white"/>
                </a:solidFill>
              </a:rPr>
              <a:t>. </a:t>
            </a:r>
            <a:endParaRPr lang="en-US" b="1" i="1"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27132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One hundred pound hailstones!!! </a:t>
            </a:r>
          </a:p>
          <a:p>
            <a:endParaRPr lang="en-US" b="1" i="1" dirty="0"/>
          </a:p>
          <a:p>
            <a:r>
              <a:rPr lang="en-US" b="1" i="1" dirty="0"/>
              <a:t>Men blasphemed </a:t>
            </a:r>
            <a:r>
              <a:rPr lang="en-US" b="1" i="1" dirty="0">
                <a:sym typeface="Wingdings" panose="05000000000000000000" pitchFamily="2" charset="2"/>
              </a:rPr>
              <a:t>  </a:t>
            </a:r>
            <a:r>
              <a:rPr lang="en-US" b="1" i="0" dirty="0">
                <a:sym typeface="Wingdings" panose="05000000000000000000" pitchFamily="2" charset="2"/>
              </a:rPr>
              <a:t>NO REPENTANCE! NO REMORSE! Just anger and foul language and hearts!</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269418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Https://www.prophecyproof.org/largest-hailstones-ever/</a:t>
            </a:r>
          </a:p>
          <a:p>
            <a:endParaRPr lang="en-US" dirty="0"/>
          </a:p>
          <a:p>
            <a:pPr defTabSz="1247607" fontAlgn="base"/>
            <a:r>
              <a:rPr lang="en-US" sz="3800" dirty="0">
                <a:solidFill>
                  <a:srgbClr val="0842B0"/>
                </a:solidFill>
                <a:latin typeface="Roboto Custom"/>
              </a:rPr>
              <a:t>Great Hailstone Stats</a:t>
            </a:r>
          </a:p>
          <a:p>
            <a:pPr defTabSz="1247607" fontAlgn="base"/>
            <a:r>
              <a:rPr lang="en-US" sz="3800" dirty="0">
                <a:solidFill>
                  <a:prstClr val="white"/>
                </a:solidFill>
                <a:latin typeface="Trebuchet MS" panose="020B0603020202020204"/>
              </a:rPr>
              <a:t>Matthew </a:t>
            </a:r>
            <a:r>
              <a:rPr lang="en-US" sz="3800" dirty="0" err="1">
                <a:solidFill>
                  <a:prstClr val="white"/>
                </a:solidFill>
                <a:latin typeface="Trebuchet MS" panose="020B0603020202020204"/>
              </a:rPr>
              <a:t>Kneisler</a:t>
            </a:r>
            <a:r>
              <a:rPr lang="en-US" sz="3800" dirty="0">
                <a:solidFill>
                  <a:prstClr val="white"/>
                </a:solidFill>
                <a:latin typeface="Trebuchet MS" panose="020B0603020202020204"/>
              </a:rPr>
              <a:t>, who has a background in aeronautical engineering, </a:t>
            </a:r>
            <a:r>
              <a:rPr lang="en-US" sz="3800" dirty="0">
                <a:solidFill>
                  <a:prstClr val="white"/>
                </a:solidFill>
                <a:latin typeface="Trebuchet MS" panose="020B0603020202020204"/>
                <a:hlinkClick r:id="rId3">
                  <a:extLst>
                    <a:ext uri="{A12FA001-AC4F-418D-AE19-62706E023703}">
                      <ahyp:hlinkClr xmlns:ahyp="http://schemas.microsoft.com/office/drawing/2018/hyperlinkcolor" val="tx"/>
                    </a:ext>
                  </a:extLst>
                </a:hlinkClick>
              </a:rPr>
              <a:t>estimated the size of the great hailstones</a:t>
            </a:r>
            <a:r>
              <a:rPr lang="en-US" sz="3800" dirty="0">
                <a:solidFill>
                  <a:prstClr val="white"/>
                </a:solidFill>
                <a:latin typeface="Trebuchet MS" panose="020B0603020202020204"/>
              </a:rPr>
              <a:t> that will fall and their velocity when they reach sea level.</a:t>
            </a:r>
          </a:p>
          <a:p>
            <a:pPr defTabSz="1247607" fontAlgn="base"/>
            <a:r>
              <a:rPr lang="en-US" sz="3800" dirty="0" err="1">
                <a:solidFill>
                  <a:prstClr val="white"/>
                </a:solidFill>
                <a:latin typeface="Trebuchet MS" panose="020B0603020202020204"/>
              </a:rPr>
              <a:t>Kneisler</a:t>
            </a:r>
            <a:r>
              <a:rPr lang="en-US" sz="3800" dirty="0">
                <a:solidFill>
                  <a:prstClr val="white"/>
                </a:solidFill>
                <a:latin typeface="Trebuchet MS" panose="020B0603020202020204"/>
              </a:rPr>
              <a:t> used a hailstone that measured 5.581 inches in diameter and weighed 1.68 </a:t>
            </a:r>
            <a:r>
              <a:rPr lang="en-US" sz="3800" dirty="0" err="1">
                <a:solidFill>
                  <a:prstClr val="white"/>
                </a:solidFill>
                <a:latin typeface="Trebuchet MS" panose="020B0603020202020204"/>
              </a:rPr>
              <a:t>lbs</a:t>
            </a:r>
            <a:r>
              <a:rPr lang="en-US" sz="3800" dirty="0">
                <a:solidFill>
                  <a:prstClr val="white"/>
                </a:solidFill>
                <a:latin typeface="Trebuchet MS" panose="020B0603020202020204"/>
              </a:rPr>
              <a:t> (the largest ever to fall in the U.S. at the time of his work) to estimate the size of the great hailstones of Revelation 16:21.</a:t>
            </a:r>
          </a:p>
          <a:p>
            <a:pPr defTabSz="1247607" fontAlgn="base">
              <a:buFont typeface="Arial" panose="020B0604020202020204" pitchFamily="34" charset="0"/>
              <a:buChar char="•"/>
            </a:pPr>
            <a:endParaRPr lang="en-US" sz="3800" dirty="0">
              <a:solidFill>
                <a:srgbClr val="000000"/>
              </a:solidFill>
              <a:latin typeface="Lora Custom"/>
            </a:endParaRPr>
          </a:p>
          <a:p>
            <a:pPr defTabSz="1247607" fontAlgn="base">
              <a:buFont typeface="Arial" panose="020B0604020202020204" pitchFamily="34" charset="0"/>
              <a:buChar char="•"/>
            </a:pPr>
            <a:r>
              <a:rPr lang="en-US" sz="3800" dirty="0">
                <a:solidFill>
                  <a:srgbClr val="000000"/>
                </a:solidFill>
                <a:latin typeface="Lora Custom"/>
              </a:rPr>
              <a:t>A 100 </a:t>
            </a:r>
            <a:r>
              <a:rPr lang="en-US" sz="3800" dirty="0" err="1">
                <a:solidFill>
                  <a:srgbClr val="000000"/>
                </a:solidFill>
                <a:latin typeface="Lora Custom"/>
              </a:rPr>
              <a:t>lbs</a:t>
            </a:r>
            <a:r>
              <a:rPr lang="en-US" sz="3800" dirty="0">
                <a:solidFill>
                  <a:srgbClr val="000000"/>
                </a:solidFill>
                <a:latin typeface="Lora Custom"/>
              </a:rPr>
              <a:t> hailstone is around 29.8 inches in diameter.</a:t>
            </a:r>
          </a:p>
          <a:p>
            <a:pPr defTabSz="1247607" fontAlgn="base">
              <a:buFont typeface="Arial" panose="020B0604020202020204" pitchFamily="34" charset="0"/>
              <a:buChar char="•"/>
            </a:pPr>
            <a:r>
              <a:rPr lang="en-US" sz="3800" dirty="0">
                <a:solidFill>
                  <a:srgbClr val="000000"/>
                </a:solidFill>
                <a:latin typeface="Lora Custom"/>
              </a:rPr>
              <a:t>The hailstone would arrive at sea level traveling 284 miles per hour.</a:t>
            </a:r>
          </a:p>
          <a:p>
            <a:pPr defTabSz="1247607" fontAlgn="base">
              <a:buFont typeface="Arial" panose="020B0604020202020204" pitchFamily="34" charset="0"/>
              <a:buChar char="•"/>
            </a:pPr>
            <a:r>
              <a:rPr lang="en-US" sz="3800" dirty="0">
                <a:solidFill>
                  <a:srgbClr val="000000"/>
                </a:solidFill>
                <a:latin typeface="Lora Custom"/>
              </a:rPr>
              <a:t>The hailstones’ diameter would be larger than the diameter of an average mountain bike wheel.</a:t>
            </a:r>
          </a:p>
          <a:p>
            <a:pPr defTabSz="1247607" fontAlgn="base"/>
            <a:r>
              <a:rPr lang="en-US" sz="3800" dirty="0">
                <a:solidFill>
                  <a:srgbClr val="000000"/>
                </a:solidFill>
                <a:latin typeface="Lora Custom"/>
              </a:rPr>
              <a:t>The photo below shows a 29-inch (left) and a 26-inch (right) mountain bike wheel.</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84326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 Poythress and William Hendriksen outline of Revelation chart</a:t>
            </a:r>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210444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1022738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352257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Seven Seals, Trumpets, and Bowls (Plagues)</a:t>
            </a:r>
          </a:p>
        </p:txBody>
      </p:sp>
      <p:sp>
        <p:nvSpPr>
          <p:cNvPr id="4" name="Slide Number Placeholder 3"/>
          <p:cNvSpPr>
            <a:spLocks noGrp="1"/>
          </p:cNvSpPr>
          <p:nvPr>
            <p:ph type="sldNum" sz="quarter" idx="5"/>
          </p:nvPr>
        </p:nvSpPr>
        <p:spPr/>
        <p:txBody>
          <a:bodyPr/>
          <a:lstStyle/>
          <a:p>
            <a:fld id="{AAC37792-3584-8F44-A228-D4CCCED21F2F}" type="slidenum">
              <a:rPr lang="en-US" smtClean="0"/>
              <a:t>24</a:t>
            </a:fld>
            <a:endParaRPr lang="en-US"/>
          </a:p>
        </p:txBody>
      </p:sp>
    </p:spTree>
    <p:extLst>
      <p:ext uri="{BB962C8B-B14F-4D97-AF65-F5344CB8AC3E}">
        <p14:creationId xmlns:p14="http://schemas.microsoft.com/office/powerpoint/2010/main" val="414183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7082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7607">
              <a:lnSpc>
                <a:spcPct val="90000"/>
              </a:lnSpc>
              <a:spcBef>
                <a:spcPts val="1364"/>
              </a:spcBef>
              <a:defRPr/>
            </a:pPr>
            <a:r>
              <a:rPr lang="en-US" sz="4400" i="1" dirty="0">
                <a:solidFill>
                  <a:prstClr val="white"/>
                </a:solidFill>
                <a:latin typeface="Trebuchet MS" panose="020B0603020202020204"/>
              </a:rPr>
              <a:t>12 </a:t>
            </a:r>
            <a:r>
              <a:rPr lang="en-US" sz="4400" b="1" i="1" u="sng" dirty="0">
                <a:solidFill>
                  <a:prstClr val="white"/>
                </a:solidFill>
                <a:latin typeface="Trebuchet MS" panose="020B0603020202020204"/>
              </a:rPr>
              <a:t>sixth</a:t>
            </a:r>
            <a:r>
              <a:rPr lang="en-US" sz="4400" i="1" dirty="0">
                <a:solidFill>
                  <a:prstClr val="white"/>
                </a:solidFill>
                <a:latin typeface="Trebuchet MS" panose="020B0603020202020204"/>
              </a:rPr>
              <a:t> : </a:t>
            </a:r>
            <a:r>
              <a:rPr lang="en-US" sz="4400" b="1" i="1" u="sng" dirty="0">
                <a:solidFill>
                  <a:prstClr val="white"/>
                </a:solidFill>
                <a:latin typeface="Trebuchet MS" panose="020B0603020202020204"/>
              </a:rPr>
              <a:t>Euphrates...</a:t>
            </a:r>
            <a:r>
              <a:rPr lang="en-US" sz="4400" i="1" dirty="0">
                <a:solidFill>
                  <a:prstClr val="white"/>
                </a:solidFill>
                <a:latin typeface="Trebuchet MS" panose="020B0603020202020204"/>
              </a:rPr>
              <a:t> </a:t>
            </a:r>
            <a:r>
              <a:rPr lang="en-US" sz="4400" b="1" i="1" u="sng" dirty="0">
                <a:solidFill>
                  <a:prstClr val="white"/>
                </a:solidFill>
                <a:latin typeface="Trebuchet MS" panose="020B0603020202020204"/>
              </a:rPr>
              <a:t>dried up</a:t>
            </a:r>
            <a:endParaRPr lang="en-US" sz="4400" i="1" dirty="0">
              <a:solidFill>
                <a:prstClr val="white"/>
              </a:solidFill>
              <a:latin typeface="Trebuchet MS" panose="020B0603020202020204"/>
            </a:endParaRPr>
          </a:p>
          <a:p>
            <a:pPr marL="623804" indent="-623804" defTabSz="1247607">
              <a:lnSpc>
                <a:spcPct val="90000"/>
              </a:lnSpc>
              <a:spcBef>
                <a:spcPts val="1364"/>
              </a:spcBef>
              <a:buFont typeface="Arial" panose="020B0604020202020204" pitchFamily="34" charset="0"/>
              <a:buChar char="•"/>
              <a:defRPr/>
            </a:pPr>
            <a:r>
              <a:rPr lang="en-US" sz="4400" i="1" dirty="0">
                <a:solidFill>
                  <a:prstClr val="white"/>
                </a:solidFill>
                <a:latin typeface="Trebuchet MS" panose="020B0603020202020204"/>
              </a:rPr>
              <a:t>so that </a:t>
            </a:r>
            <a:r>
              <a:rPr lang="en-US" sz="4400" b="1" i="1" u="sng" dirty="0">
                <a:solidFill>
                  <a:prstClr val="white"/>
                </a:solidFill>
                <a:latin typeface="Trebuchet MS" panose="020B0603020202020204"/>
              </a:rPr>
              <a:t>the way would be prepared for the kings from the east</a:t>
            </a:r>
            <a:r>
              <a:rPr lang="en-US" sz="4400" i="1" dirty="0">
                <a:solidFill>
                  <a:prstClr val="white"/>
                </a:solidFill>
                <a:latin typeface="Trebuchet MS" panose="020B0603020202020204"/>
              </a:rPr>
              <a:t>.</a:t>
            </a:r>
          </a:p>
          <a:p>
            <a:pPr defTabSz="1247607">
              <a:defRPr/>
            </a:pPr>
            <a:endParaRPr lang="en-US" sz="1600" b="1" dirty="0">
              <a:solidFill>
                <a:prstClr val="black"/>
              </a:solidFill>
            </a:endParaRPr>
          </a:p>
          <a:p>
            <a:pPr defTabSz="1247607">
              <a:defRPr/>
            </a:pPr>
            <a:r>
              <a:rPr lang="en-US" sz="1600" b="1" dirty="0">
                <a:solidFill>
                  <a:prstClr val="black"/>
                </a:solidFill>
              </a:rPr>
              <a:t>Three unclean spirits like frogs?</a:t>
            </a:r>
          </a:p>
          <a:p>
            <a:pPr marL="233926" indent="-233926" defTabSz="1247607">
              <a:buFont typeface="Arial" panose="020B0604020202020204" pitchFamily="34" charset="0"/>
              <a:buChar char="•"/>
              <a:defRPr/>
            </a:pPr>
            <a:r>
              <a:rPr lang="en-US" sz="1600" b="1" dirty="0">
                <a:solidFill>
                  <a:prstClr val="black"/>
                </a:solidFill>
              </a:rPr>
              <a:t>From mouth of the dragon, beast, and false prophet = from mouth </a:t>
            </a:r>
            <a:r>
              <a:rPr lang="en-US" sz="1600" b="1" dirty="0">
                <a:solidFill>
                  <a:prstClr val="black"/>
                </a:solidFill>
                <a:sym typeface="Wingdings" panose="05000000000000000000" pitchFamily="2" charset="2"/>
              </a:rPr>
              <a:t> </a:t>
            </a:r>
            <a:r>
              <a:rPr lang="en-US" sz="1600" dirty="0">
                <a:solidFill>
                  <a:prstClr val="black"/>
                </a:solidFill>
              </a:rPr>
              <a:t>involves lies and deception?</a:t>
            </a:r>
            <a:endParaRPr lang="en-US" sz="1600" b="1" dirty="0">
              <a:solidFill>
                <a:prstClr val="black"/>
              </a:solidFill>
            </a:endParaRPr>
          </a:p>
          <a:p>
            <a:pPr marL="233926" indent="-233926" defTabSz="1247607">
              <a:buFont typeface="Arial" panose="020B0604020202020204" pitchFamily="34" charset="0"/>
              <a:buChar char="•"/>
              <a:defRPr/>
            </a:pPr>
            <a:endParaRPr lang="en-US" sz="1600" b="1" dirty="0">
              <a:solidFill>
                <a:prstClr val="black"/>
              </a:solidFill>
            </a:endParaRPr>
          </a:p>
          <a:p>
            <a:pPr defTabSz="1247607">
              <a:defRPr/>
            </a:pPr>
            <a:r>
              <a:rPr lang="en-US" sz="1600" b="1" dirty="0">
                <a:hlinkClick r:id="rId3"/>
              </a:rPr>
              <a:t>King James Bible</a:t>
            </a:r>
            <a:br>
              <a:rPr lang="en-US" dirty="0"/>
            </a:br>
            <a:r>
              <a:rPr lang="en-US" dirty="0"/>
              <a:t>14 </a:t>
            </a:r>
            <a:r>
              <a:rPr lang="en-US" sz="1600" i="1" dirty="0"/>
              <a:t>For they are the </a:t>
            </a:r>
            <a:r>
              <a:rPr lang="en-US" sz="1600" b="1" i="1" u="sng" dirty="0"/>
              <a:t>spirits of devils</a:t>
            </a:r>
            <a:r>
              <a:rPr lang="en-US" sz="1600" i="1" dirty="0"/>
              <a:t>, working </a:t>
            </a:r>
            <a:r>
              <a:rPr lang="en-US" sz="1600" b="1" i="1" u="sng" dirty="0"/>
              <a:t>miracles</a:t>
            </a:r>
            <a:r>
              <a:rPr lang="en-US" sz="1600" i="1" dirty="0"/>
              <a:t>, which go forth unto the kings of the earth and of the whole world, to gather them to the battle of that great day of God Almighty.</a:t>
            </a:r>
            <a:endParaRPr lang="en-US" sz="1600" b="1" i="1" dirty="0">
              <a:solidFill>
                <a:prstClr val="black"/>
              </a:solidFill>
            </a:endParaRPr>
          </a:p>
          <a:p>
            <a:pPr marL="233926" indent="-233926" defTabSz="1247607">
              <a:buFont typeface="Arial" panose="020B0604020202020204" pitchFamily="34" charset="0"/>
              <a:buChar char="•"/>
              <a:defRPr/>
            </a:pPr>
            <a:r>
              <a:rPr lang="en-US" sz="1600" b="1" dirty="0">
                <a:solidFill>
                  <a:prstClr val="black"/>
                </a:solidFill>
              </a:rPr>
              <a:t>Spirits of demons </a:t>
            </a:r>
            <a:r>
              <a:rPr lang="en-US" sz="1600" b="1" dirty="0">
                <a:solidFill>
                  <a:prstClr val="black"/>
                </a:solidFill>
                <a:sym typeface="Wingdings" panose="05000000000000000000" pitchFamily="2" charset="2"/>
              </a:rPr>
              <a:t> </a:t>
            </a:r>
            <a:r>
              <a:rPr lang="en-US" sz="1600" dirty="0">
                <a:solidFill>
                  <a:prstClr val="black"/>
                </a:solidFill>
                <a:sym typeface="Wingdings" panose="05000000000000000000" pitchFamily="2" charset="2"/>
              </a:rPr>
              <a:t>demons need hosts? Can indwell non-believers.... Can influence and oppress believers!  NEED for casting out, cleansing</a:t>
            </a:r>
            <a:endParaRPr lang="en-US" sz="1600" b="1" dirty="0">
              <a:solidFill>
                <a:prstClr val="black"/>
              </a:solidFill>
            </a:endParaRPr>
          </a:p>
          <a:p>
            <a:pPr marL="857730" lvl="1" indent="-233926" defTabSz="1247607">
              <a:buFont typeface="Arial" panose="020B0604020202020204" pitchFamily="34" charset="0"/>
              <a:buChar char="•"/>
              <a:defRPr/>
            </a:pPr>
            <a:r>
              <a:rPr lang="en-US" sz="1600" b="1" dirty="0">
                <a:solidFill>
                  <a:prstClr val="black"/>
                </a:solidFill>
              </a:rPr>
              <a:t>Performing signs  </a:t>
            </a:r>
            <a:r>
              <a:rPr lang="en-US" sz="1600" b="1" dirty="0">
                <a:solidFill>
                  <a:prstClr val="black"/>
                </a:solidFill>
                <a:sym typeface="Wingdings" panose="05000000000000000000" pitchFamily="2" charset="2"/>
              </a:rPr>
              <a:t> </a:t>
            </a:r>
            <a:r>
              <a:rPr lang="en-US" sz="1600" dirty="0">
                <a:solidFill>
                  <a:prstClr val="black"/>
                </a:solidFill>
                <a:sym typeface="Wingdings" panose="05000000000000000000" pitchFamily="2" charset="2"/>
              </a:rPr>
              <a:t>Satan can produce miraculous things... Has much power and influence in worldly realm</a:t>
            </a:r>
            <a:endParaRPr lang="en-US" sz="1600" b="1" dirty="0">
              <a:solidFill>
                <a:prstClr val="black"/>
              </a:solidFill>
            </a:endParaRPr>
          </a:p>
          <a:p>
            <a:pPr marL="857730" lvl="1" indent="-233926" defTabSz="1247607">
              <a:buFont typeface="Arial" panose="020B0604020202020204" pitchFamily="34" charset="0"/>
              <a:buChar char="•"/>
              <a:defRPr/>
            </a:pPr>
            <a:r>
              <a:rPr lang="en-US" sz="1600" b="1" dirty="0">
                <a:solidFill>
                  <a:prstClr val="black"/>
                </a:solidFill>
              </a:rPr>
              <a:t>Gathering the kings of the whole world </a:t>
            </a:r>
            <a:r>
              <a:rPr lang="en-US" sz="1600" b="1" i="1" u="sng" dirty="0">
                <a:solidFill>
                  <a:prstClr val="black"/>
                </a:solidFill>
              </a:rPr>
              <a:t>together</a:t>
            </a:r>
            <a:r>
              <a:rPr lang="en-US" sz="1600" dirty="0">
                <a:solidFill>
                  <a:prstClr val="black"/>
                </a:solidFill>
              </a:rPr>
              <a:t> </a:t>
            </a:r>
            <a:r>
              <a:rPr lang="en-US" sz="1600" dirty="0">
                <a:solidFill>
                  <a:prstClr val="black"/>
                </a:solidFill>
                <a:sym typeface="Wingdings" panose="05000000000000000000" pitchFamily="2" charset="2"/>
              </a:rPr>
              <a:t> Why would they join forces with Satan???  Blamed God for the wrath and chaos of the bowl </a:t>
            </a:r>
            <a:r>
              <a:rPr lang="en-US" sz="1600" dirty="0" err="1">
                <a:solidFill>
                  <a:prstClr val="black"/>
                </a:solidFill>
                <a:sym typeface="Wingdings" panose="05000000000000000000" pitchFamily="2" charset="2"/>
              </a:rPr>
              <a:t>judments</a:t>
            </a:r>
            <a:r>
              <a:rPr lang="en-US" sz="1600" dirty="0">
                <a:solidFill>
                  <a:prstClr val="black"/>
                </a:solidFill>
                <a:sym typeface="Wingdings" panose="05000000000000000000" pitchFamily="2" charset="2"/>
              </a:rPr>
              <a:t>!!! Would not repent of their evil deeds!!!</a:t>
            </a:r>
            <a:endParaRPr lang="en-US" sz="1600" b="1" i="1" u="sng" dirty="0">
              <a:solidFill>
                <a:prstClr val="black"/>
              </a:solidFill>
            </a:endParaRPr>
          </a:p>
          <a:p>
            <a:pPr marL="857730" lvl="1" indent="-233926" defTabSz="1247607">
              <a:buFont typeface="Arial" panose="020B0604020202020204" pitchFamily="34" charset="0"/>
              <a:buChar char="•"/>
              <a:defRPr/>
            </a:pPr>
            <a:r>
              <a:rPr lang="en-US" sz="1600" b="1" dirty="0">
                <a:solidFill>
                  <a:prstClr val="black"/>
                </a:solidFill>
              </a:rPr>
              <a:t>For the War of </a:t>
            </a:r>
            <a:r>
              <a:rPr lang="en-US" sz="1600" b="1" u="sng" dirty="0">
                <a:solidFill>
                  <a:prstClr val="black"/>
                </a:solidFill>
              </a:rPr>
              <a:t>the great day of God</a:t>
            </a:r>
            <a:r>
              <a:rPr lang="en-US" sz="1600" b="1" dirty="0">
                <a:solidFill>
                  <a:prstClr val="black"/>
                </a:solidFill>
              </a:rPr>
              <a:t>  (vs 16 </a:t>
            </a:r>
            <a:r>
              <a:rPr lang="en-US" sz="1600" b="1" i="1" u="sng" dirty="0">
                <a:solidFill>
                  <a:prstClr val="black"/>
                </a:solidFill>
              </a:rPr>
              <a:t>Har-</a:t>
            </a:r>
            <a:r>
              <a:rPr lang="en-US" sz="1600" b="1" i="1" u="sng" dirty="0" err="1">
                <a:solidFill>
                  <a:prstClr val="black"/>
                </a:solidFill>
              </a:rPr>
              <a:t>Magedon</a:t>
            </a:r>
            <a:r>
              <a:rPr lang="en-US" sz="1600" b="1" dirty="0">
                <a:solidFill>
                  <a:prstClr val="black"/>
                </a:solidFill>
              </a:rPr>
              <a:t>)  </a:t>
            </a:r>
            <a:r>
              <a:rPr lang="en-US" sz="1600" b="1" dirty="0">
                <a:solidFill>
                  <a:prstClr val="black"/>
                </a:solidFill>
                <a:sym typeface="Wingdings" panose="05000000000000000000" pitchFamily="2" charset="2"/>
              </a:rPr>
              <a:t> the Lord’s Day... Judgment Day... Day of Reckoning... Final Day of Judgment... </a:t>
            </a:r>
            <a:r>
              <a:rPr lang="en-US" sz="1600" dirty="0">
                <a:solidFill>
                  <a:prstClr val="black"/>
                </a:solidFill>
                <a:sym typeface="Wingdings" panose="05000000000000000000" pitchFamily="2" charset="2"/>
              </a:rPr>
              <a:t>Lots of names and references to the final day of judgment... It is sure!</a:t>
            </a:r>
            <a:endParaRPr lang="en-US" sz="1600" b="1" u="sng" dirty="0">
              <a:solidFill>
                <a:prstClr val="black"/>
              </a:solidFill>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16287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a:solidFill>
                  <a:prstClr val="white"/>
                </a:solidFill>
                <a:latin typeface="Trebuchet MS" panose="020B0603020202020204"/>
              </a:rPr>
              <a:t>INTERLUDE: OR PARENTHETICAL STATEMENT: </a:t>
            </a:r>
            <a:r>
              <a:rPr lang="en-US" sz="4400" b="1" i="1" u="sng" dirty="0">
                <a:solidFill>
                  <a:prstClr val="white"/>
                </a:solidFill>
                <a:latin typeface="Trebuchet MS" panose="020B0603020202020204"/>
              </a:rPr>
              <a:t>I AM coming</a:t>
            </a:r>
          </a:p>
          <a:p>
            <a:pPr marL="623804" indent="-623804">
              <a:buFont typeface="Arial" panose="020B0604020202020204" pitchFamily="34" charset="0"/>
              <a:buChar char="•"/>
            </a:pPr>
            <a:r>
              <a:rPr lang="en-US" sz="4400" b="1" dirty="0">
                <a:solidFill>
                  <a:prstClr val="white"/>
                </a:solidFill>
                <a:latin typeface="Trebuchet MS" panose="020B0603020202020204"/>
              </a:rPr>
              <a:t>Like a thief </a:t>
            </a:r>
            <a:r>
              <a:rPr lang="en-US" sz="4400" b="1" dirty="0">
                <a:solidFill>
                  <a:prstClr val="white"/>
                </a:solidFill>
                <a:latin typeface="Trebuchet MS" panose="020B0603020202020204"/>
                <a:sym typeface="Wingdings" panose="05000000000000000000" pitchFamily="2" charset="2"/>
              </a:rPr>
              <a:t> </a:t>
            </a:r>
          </a:p>
          <a:p>
            <a:r>
              <a:rPr lang="en-US" sz="1600" b="1" dirty="0">
                <a:hlinkClick r:id="rId3"/>
              </a:rPr>
              <a:t>Matthew 24:43</a:t>
            </a:r>
            <a:br>
              <a:rPr lang="en-US" sz="4400" dirty="0"/>
            </a:br>
            <a:r>
              <a:rPr lang="en-US" sz="1600" dirty="0"/>
              <a:t>But understand this: If the homeowner had known in which watch of the night the thief was coming, he would have kept watch and would not have let his house be broken into.</a:t>
            </a:r>
            <a:br>
              <a:rPr lang="en-US" sz="1600" dirty="0"/>
            </a:br>
            <a:br>
              <a:rPr lang="en-US" sz="1600" dirty="0"/>
            </a:br>
            <a:r>
              <a:rPr lang="en-US" sz="1600" b="1" dirty="0">
                <a:hlinkClick r:id="rId4"/>
              </a:rPr>
              <a:t>Luke 12:37</a:t>
            </a:r>
            <a:r>
              <a:rPr lang="en-US" sz="1600" b="1" dirty="0"/>
              <a:t>-39</a:t>
            </a:r>
            <a:br>
              <a:rPr lang="en-US" sz="4400" dirty="0"/>
            </a:br>
            <a:r>
              <a:rPr lang="en-US" sz="4400" dirty="0"/>
              <a:t>37 </a:t>
            </a:r>
            <a:r>
              <a:rPr lang="en-US" sz="1600" dirty="0"/>
              <a:t>Blessed are those servants whom the master finds on watch when he returns. Truly I tell you, he will dress himself to serve and will have them recline at the table, and he himself will come and wait on them. 38 Even if he comes in the second or third watch of the night and finds them alert, those servants will be blessed. 39 But understand this: If the homeowner had known at what hour the thief was coming, he would not have let his house be broken into.</a:t>
            </a:r>
            <a:br>
              <a:rPr lang="en-US" sz="1600" dirty="0"/>
            </a:br>
            <a:br>
              <a:rPr lang="en-US" sz="1600" dirty="0"/>
            </a:br>
            <a:r>
              <a:rPr lang="en-US" sz="1600" b="1" dirty="0">
                <a:hlinkClick r:id="rId5"/>
              </a:rPr>
              <a:t>1 Thessalonians 5:2</a:t>
            </a:r>
            <a:br>
              <a:rPr lang="en-US" sz="4400" dirty="0"/>
            </a:br>
            <a:r>
              <a:rPr lang="en-US" sz="4400" dirty="0"/>
              <a:t>2 </a:t>
            </a:r>
            <a:r>
              <a:rPr lang="en-US" sz="1600" dirty="0"/>
              <a:t>For you are fully aware that the day of the Lord will come like a thief in the night. 3 While people are saying, “Peace and security,” destruction will come upon them suddenly, like labor pains on a pregnant woman, and they will not escape. 4 But you, brothers, are not in the darkness so that this day should overtake you like a thief.</a:t>
            </a:r>
            <a:br>
              <a:rPr lang="en-US" sz="1600" dirty="0"/>
            </a:br>
            <a:br>
              <a:rPr lang="en-US" sz="1600" dirty="0"/>
            </a:br>
            <a:r>
              <a:rPr lang="en-US" sz="1600" b="1" dirty="0">
                <a:hlinkClick r:id="rId6"/>
              </a:rPr>
              <a:t>2 Peter 3:10</a:t>
            </a:r>
            <a:br>
              <a:rPr lang="en-US" sz="4400" dirty="0"/>
            </a:br>
            <a:r>
              <a:rPr lang="en-US" sz="1600" dirty="0"/>
              <a:t>But the day of the Lord will come like a thief. The heavens will disappear with a roar, the elements will be destroyed by fire, and the earth and its works will be laid bare.</a:t>
            </a:r>
            <a:br>
              <a:rPr lang="en-US" sz="1600" dirty="0"/>
            </a:br>
            <a:br>
              <a:rPr lang="en-US" sz="1600" dirty="0"/>
            </a:br>
            <a:r>
              <a:rPr lang="en-US" sz="1600" b="1" dirty="0">
                <a:hlinkClick r:id="rId7"/>
              </a:rPr>
              <a:t>Revelation 3:3</a:t>
            </a:r>
            <a:br>
              <a:rPr lang="en-US" sz="4400" dirty="0"/>
            </a:br>
            <a:r>
              <a:rPr lang="en-US" sz="1600" dirty="0"/>
              <a:t>Remember, then, what you have received and heard. Keep it and repent. If you do not wake up, I will come like a thief, and you will not know the hour when I will come upon you.</a:t>
            </a:r>
            <a:br>
              <a:rPr lang="en-US" sz="1600" dirty="0"/>
            </a:br>
            <a:br>
              <a:rPr lang="en-US" sz="1600" dirty="0"/>
            </a:br>
            <a:r>
              <a:rPr lang="en-US" sz="1600" b="1" dirty="0">
                <a:hlinkClick r:id="rId8"/>
              </a:rPr>
              <a:t>Revelation 3:11</a:t>
            </a:r>
            <a:br>
              <a:rPr lang="en-US" sz="4400" dirty="0"/>
            </a:br>
            <a:r>
              <a:rPr lang="en-US" sz="1600" dirty="0"/>
              <a:t>I am coming soon. Hold fast to what you have, so that no one will take your crown.</a:t>
            </a:r>
            <a:br>
              <a:rPr lang="en-US" sz="1600" dirty="0"/>
            </a:br>
            <a:br>
              <a:rPr lang="en-US" sz="1600" dirty="0"/>
            </a:br>
            <a:r>
              <a:rPr lang="en-US" sz="1600" b="1" dirty="0">
                <a:hlinkClick r:id="rId9"/>
              </a:rPr>
              <a:t>Revelation 3:18</a:t>
            </a:r>
            <a:br>
              <a:rPr lang="en-US" sz="4400" dirty="0"/>
            </a:br>
            <a:r>
              <a:rPr lang="en-US" sz="1600" dirty="0"/>
              <a:t>I counsel you to buy from Me gold refined by fire so that you may become rich, white garments so that you may be clothed and your shameful nakedness not exposed, and salve to anoint your eyes so that you may see.</a:t>
            </a:r>
            <a:br>
              <a:rPr lang="en-US" sz="1600" dirty="0"/>
            </a:br>
            <a:br>
              <a:rPr lang="en-US" sz="1600" dirty="0"/>
            </a:br>
            <a:r>
              <a:rPr lang="en-US" sz="1600" b="1" dirty="0">
                <a:hlinkClick r:id="rId10"/>
              </a:rPr>
              <a:t>Revelation 22:7</a:t>
            </a:r>
            <a:br>
              <a:rPr lang="en-US" sz="4400" dirty="0"/>
            </a:br>
            <a:r>
              <a:rPr lang="en-US" sz="1600" dirty="0"/>
              <a:t>"Behold, I am coming quickly. Blessed is the one who keeps the words of prophecy in this book."</a:t>
            </a:r>
            <a:endParaRPr lang="en-US" sz="4400" b="1" dirty="0">
              <a:solidFill>
                <a:prstClr val="white"/>
              </a:solidFill>
              <a:latin typeface="Trebuchet MS" panose="020B0603020202020204"/>
              <a:sym typeface="Wingdings" panose="05000000000000000000" pitchFamily="2" charset="2"/>
            </a:endParaRPr>
          </a:p>
          <a:p>
            <a:pPr marL="623804" indent="-623804">
              <a:buFont typeface="Arial" panose="020B0604020202020204" pitchFamily="34" charset="0"/>
              <a:buChar char="•"/>
            </a:pPr>
            <a:endParaRPr lang="en-US" sz="4400" b="1" dirty="0">
              <a:solidFill>
                <a:prstClr val="white"/>
              </a:solidFill>
              <a:latin typeface="Trebuchet MS" panose="020B0603020202020204"/>
              <a:sym typeface="Wingdings" panose="05000000000000000000" pitchFamily="2" charset="2"/>
            </a:endParaRPr>
          </a:p>
          <a:p>
            <a:pPr marL="623804" indent="-623804">
              <a:buFont typeface="Arial" panose="020B0604020202020204" pitchFamily="34" charset="0"/>
              <a:buChar char="•"/>
            </a:pPr>
            <a:endParaRPr lang="en-US" sz="4400" b="1" dirty="0">
              <a:solidFill>
                <a:prstClr val="white"/>
              </a:solidFill>
              <a:latin typeface="Trebuchet MS" panose="020B0603020202020204"/>
            </a:endParaRPr>
          </a:p>
          <a:p>
            <a:pPr marL="623804" indent="-623804">
              <a:buFont typeface="Arial" panose="020B0604020202020204" pitchFamily="34" charset="0"/>
              <a:buChar char="•"/>
            </a:pPr>
            <a:r>
              <a:rPr lang="en-US" sz="4400" b="1" dirty="0">
                <a:solidFill>
                  <a:prstClr val="white"/>
                </a:solidFill>
                <a:latin typeface="Trebuchet MS" panose="020B0603020202020204"/>
              </a:rPr>
              <a:t>STAY AWAKE</a:t>
            </a:r>
          </a:p>
          <a:p>
            <a:pPr marL="623804" indent="-623804">
              <a:buFont typeface="Arial" panose="020B0604020202020204" pitchFamily="34" charset="0"/>
              <a:buChar char="•"/>
            </a:pPr>
            <a:r>
              <a:rPr lang="en-US" sz="4400" b="1" dirty="0">
                <a:solidFill>
                  <a:prstClr val="white"/>
                </a:solidFill>
                <a:latin typeface="Trebuchet MS" panose="020B0603020202020204"/>
              </a:rPr>
              <a:t>STAY DRESSED: literally “</a:t>
            </a:r>
            <a:r>
              <a:rPr lang="en-US" sz="4400" b="1" i="1" dirty="0">
                <a:solidFill>
                  <a:prstClr val="white"/>
                </a:solidFill>
                <a:latin typeface="Trebuchet MS" panose="020B0603020202020204"/>
              </a:rPr>
              <a:t>watching and keeping the garments”  (present active participles)</a:t>
            </a:r>
          </a:p>
          <a:p>
            <a:pPr marL="857730" lvl="1" indent="-233926">
              <a:buFont typeface="Arial" panose="020B0604020202020204" pitchFamily="34" charset="0"/>
              <a:buChar char="•"/>
            </a:pPr>
            <a:r>
              <a:rPr lang="en-US" b="0" i="1" dirty="0" err="1">
                <a:solidFill>
                  <a:srgbClr val="001320"/>
                </a:solidFill>
                <a:effectLst/>
                <a:latin typeface="Roboto"/>
              </a:rPr>
              <a:t>grēgoreúō</a:t>
            </a:r>
            <a:r>
              <a:rPr lang="en-US" b="0" i="0" dirty="0">
                <a:solidFill>
                  <a:srgbClr val="001320"/>
                </a:solidFill>
                <a:effectLst/>
                <a:latin typeface="Roboto"/>
              </a:rPr>
              <a:t> – literally, "stay awake"; (figuratively) be </a:t>
            </a:r>
            <a:r>
              <a:rPr lang="en-US" b="0" i="1" dirty="0">
                <a:solidFill>
                  <a:srgbClr val="001320"/>
                </a:solidFill>
                <a:effectLst/>
                <a:latin typeface="Roboto"/>
              </a:rPr>
              <a:t>vigilant</a:t>
            </a:r>
            <a:r>
              <a:rPr lang="en-US" b="0" i="0" dirty="0">
                <a:solidFill>
                  <a:srgbClr val="001320"/>
                </a:solidFill>
                <a:effectLst/>
                <a:latin typeface="Roboto"/>
              </a:rPr>
              <a:t> (</a:t>
            </a:r>
            <a:r>
              <a:rPr lang="en-US" b="0" i="1" dirty="0">
                <a:solidFill>
                  <a:srgbClr val="001320"/>
                </a:solidFill>
                <a:effectLst/>
                <a:latin typeface="Roboto"/>
              </a:rPr>
              <a:t>responsible</a:t>
            </a:r>
            <a:r>
              <a:rPr lang="en-US" b="0" i="0" dirty="0">
                <a:solidFill>
                  <a:srgbClr val="001320"/>
                </a:solidFill>
                <a:effectLst/>
                <a:latin typeface="Roboto"/>
              </a:rPr>
              <a:t>, watchful). </a:t>
            </a:r>
            <a:r>
              <a:rPr lang="en-US" b="1" i="0" dirty="0">
                <a:solidFill>
                  <a:srgbClr val="001320"/>
                </a:solidFill>
                <a:effectLst/>
                <a:latin typeface="Roboto"/>
              </a:rPr>
              <a:t>to watch </a:t>
            </a:r>
            <a:r>
              <a:rPr lang="en-US" b="1" i="0" dirty="0" err="1">
                <a:solidFill>
                  <a:srgbClr val="001320"/>
                </a:solidFill>
                <a:effectLst/>
                <a:latin typeface="Roboto"/>
              </a:rPr>
              <a:t>i</a:t>
            </a:r>
            <a:r>
              <a:rPr lang="en-US" b="1" i="0" dirty="0">
                <a:solidFill>
                  <a:srgbClr val="001320"/>
                </a:solidFill>
                <a:effectLst/>
                <a:latin typeface="Roboto"/>
              </a:rPr>
              <a:t>. e. give strict attention to, be cautious, active</a:t>
            </a:r>
            <a:endParaRPr lang="en-US" sz="1600" i="1" dirty="0"/>
          </a:p>
          <a:p>
            <a:pPr marL="857730" lvl="1" indent="-233926">
              <a:buFont typeface="Arial" panose="020B0604020202020204" pitchFamily="34" charset="0"/>
              <a:buChar char="•"/>
            </a:pPr>
            <a:r>
              <a:rPr lang="en-US" sz="1600" i="1" dirty="0" err="1"/>
              <a:t>tēréō</a:t>
            </a:r>
            <a:r>
              <a:rPr lang="en-US" sz="1600" dirty="0"/>
              <a:t> (from </a:t>
            </a:r>
            <a:r>
              <a:rPr lang="en-US" sz="1600" i="1" dirty="0" err="1"/>
              <a:t>tēros</a:t>
            </a:r>
            <a:r>
              <a:rPr lang="en-US" sz="1600" dirty="0"/>
              <a:t>, "a guard") – properly, maintain (preserve); (figuratively) </a:t>
            </a:r>
            <a:r>
              <a:rPr lang="en-US" sz="1600" i="1" dirty="0"/>
              <a:t>spiritually guard</a:t>
            </a:r>
            <a:r>
              <a:rPr lang="en-US" sz="1600" dirty="0"/>
              <a:t> (watch), </a:t>
            </a:r>
            <a:r>
              <a:rPr lang="en-US" sz="1600" i="1" dirty="0"/>
              <a:t>keep intact</a:t>
            </a:r>
            <a:r>
              <a:rPr lang="en-US" sz="1600" dirty="0"/>
              <a:t>. </a:t>
            </a:r>
            <a:r>
              <a:rPr lang="en-US" sz="4400" dirty="0">
                <a:solidFill>
                  <a:srgbClr val="001320"/>
                </a:solidFill>
                <a:latin typeface="Roboto"/>
              </a:rPr>
              <a:t>; </a:t>
            </a:r>
            <a:r>
              <a:rPr lang="en-US" sz="4400" b="1" dirty="0">
                <a:solidFill>
                  <a:srgbClr val="001320"/>
                </a:solidFill>
                <a:latin typeface="Roboto"/>
              </a:rPr>
              <a:t>to attend to carefully, take care of</a:t>
            </a:r>
          </a:p>
          <a:p>
            <a:pPr marL="857730" lvl="1" indent="-233926">
              <a:buFont typeface="Arial" panose="020B0604020202020204" pitchFamily="34" charset="0"/>
              <a:buChar char="•"/>
            </a:pPr>
            <a:r>
              <a:rPr lang="en-US" b="0" i="1" dirty="0" err="1">
                <a:solidFill>
                  <a:srgbClr val="001320"/>
                </a:solidFill>
                <a:effectLst/>
                <a:latin typeface="Roboto"/>
              </a:rPr>
              <a:t>himátion</a:t>
            </a:r>
            <a:r>
              <a:rPr lang="en-US" b="0" i="0" dirty="0">
                <a:solidFill>
                  <a:srgbClr val="001320"/>
                </a:solidFill>
                <a:effectLst/>
                <a:latin typeface="Roboto"/>
              </a:rPr>
              <a:t> – a cloak; the </a:t>
            </a:r>
            <a:r>
              <a:rPr lang="en-US" b="0" i="1" dirty="0">
                <a:solidFill>
                  <a:srgbClr val="001320"/>
                </a:solidFill>
                <a:effectLst/>
                <a:latin typeface="Roboto"/>
              </a:rPr>
              <a:t>outer</a:t>
            </a:r>
            <a:r>
              <a:rPr lang="en-US" b="0" i="0" dirty="0">
                <a:solidFill>
                  <a:srgbClr val="001320"/>
                </a:solidFill>
                <a:effectLst/>
                <a:latin typeface="Roboto"/>
              </a:rPr>
              <a:t> garment worn </a:t>
            </a:r>
            <a:r>
              <a:rPr lang="en-US" b="0" i="1" dirty="0">
                <a:solidFill>
                  <a:srgbClr val="001320"/>
                </a:solidFill>
                <a:effectLst/>
                <a:latin typeface="Roboto"/>
              </a:rPr>
              <a:t>over</a:t>
            </a:r>
            <a:r>
              <a:rPr lang="en-US" b="0" i="0" dirty="0">
                <a:solidFill>
                  <a:srgbClr val="001320"/>
                </a:solidFill>
                <a:effectLst/>
                <a:latin typeface="Roboto"/>
              </a:rPr>
              <a:t> the 5509</a:t>
            </a:r>
            <a:r>
              <a:rPr lang="en-US" b="0" i="1" dirty="0">
                <a:solidFill>
                  <a:srgbClr val="001320"/>
                </a:solidFill>
                <a:effectLst/>
                <a:latin typeface="Roboto"/>
              </a:rPr>
              <a:t>/</a:t>
            </a:r>
            <a:r>
              <a:rPr lang="en-US" b="0" i="1" dirty="0" err="1">
                <a:solidFill>
                  <a:srgbClr val="001320"/>
                </a:solidFill>
                <a:effectLst/>
                <a:latin typeface="Roboto"/>
              </a:rPr>
              <a:t>xitōn</a:t>
            </a:r>
            <a:r>
              <a:rPr lang="en-US" b="0" i="0" dirty="0">
                <a:solidFill>
                  <a:srgbClr val="001320"/>
                </a:solidFill>
                <a:effectLst/>
                <a:latin typeface="Roboto"/>
              </a:rPr>
              <a:t> ("the under-garment worn </a:t>
            </a:r>
            <a:r>
              <a:rPr lang="en-US" b="0" i="1" dirty="0">
                <a:solidFill>
                  <a:srgbClr val="001320"/>
                </a:solidFill>
                <a:effectLst/>
                <a:latin typeface="Roboto"/>
              </a:rPr>
              <a:t>next</a:t>
            </a:r>
            <a:r>
              <a:rPr lang="en-US" b="0" i="0" dirty="0">
                <a:solidFill>
                  <a:srgbClr val="001320"/>
                </a:solidFill>
                <a:effectLst/>
                <a:latin typeface="Roboto"/>
              </a:rPr>
              <a:t> to the skin").</a:t>
            </a:r>
          </a:p>
          <a:p>
            <a:pPr algn="l"/>
            <a:r>
              <a:rPr lang="en-US" b="0" i="0" dirty="0">
                <a:solidFill>
                  <a:srgbClr val="001320"/>
                </a:solidFill>
                <a:effectLst/>
                <a:latin typeface="Roboto"/>
              </a:rPr>
              <a:t>[</a:t>
            </a:r>
            <a:r>
              <a:rPr lang="en-US" b="0" i="0" u="none" strike="noStrike" dirty="0">
                <a:solidFill>
                  <a:srgbClr val="008AE6"/>
                </a:solidFill>
                <a:effectLst/>
                <a:latin typeface="Roboto"/>
                <a:hlinkClick r:id="rId11">
                  <a:extLst>
                    <a:ext uri="{A12FA001-AC4F-418D-AE19-62706E023703}">
                      <ahyp:hlinkClr xmlns:ahyp="http://schemas.microsoft.com/office/drawing/2018/hyperlinkcolor" val="tx"/>
                    </a:ext>
                  </a:extLst>
                </a:hlinkClick>
              </a:rPr>
              <a:t>2440</a:t>
            </a:r>
            <a:r>
              <a:rPr lang="en-US" b="0" i="0" dirty="0">
                <a:solidFill>
                  <a:srgbClr val="001320"/>
                </a:solidFill>
                <a:effectLst/>
                <a:latin typeface="Roboto"/>
              </a:rPr>
              <a:t> </a:t>
            </a:r>
            <a:r>
              <a:rPr lang="en-US" b="0" i="1" dirty="0">
                <a:solidFill>
                  <a:srgbClr val="001320"/>
                </a:solidFill>
                <a:effectLst/>
                <a:latin typeface="Roboto"/>
              </a:rPr>
              <a:t>/</a:t>
            </a:r>
            <a:r>
              <a:rPr lang="en-US" b="0" i="1" dirty="0" err="1">
                <a:solidFill>
                  <a:srgbClr val="001320"/>
                </a:solidFill>
                <a:effectLst/>
                <a:latin typeface="Roboto"/>
              </a:rPr>
              <a:t>himátion</a:t>
            </a:r>
            <a:r>
              <a:rPr lang="en-US" b="0" i="0" dirty="0">
                <a:solidFill>
                  <a:srgbClr val="001320"/>
                </a:solidFill>
                <a:effectLst/>
                <a:latin typeface="Roboto"/>
              </a:rPr>
              <a:t> ("a robe") was often made of wool with openings for the head and arms, and worn loosely </a:t>
            </a:r>
            <a:r>
              <a:rPr lang="en-US" b="0" i="1" dirty="0">
                <a:solidFill>
                  <a:srgbClr val="001320"/>
                </a:solidFill>
                <a:effectLst/>
                <a:latin typeface="Roboto"/>
              </a:rPr>
              <a:t>over</a:t>
            </a:r>
            <a:r>
              <a:rPr lang="en-US" b="0" i="0" dirty="0">
                <a:solidFill>
                  <a:srgbClr val="001320"/>
                </a:solidFill>
                <a:effectLst/>
                <a:latin typeface="Roboto"/>
              </a:rPr>
              <a:t> the 5509</a:t>
            </a:r>
            <a:r>
              <a:rPr lang="en-US" b="0" i="1" dirty="0">
                <a:solidFill>
                  <a:srgbClr val="001320"/>
                </a:solidFill>
                <a:effectLst/>
                <a:latin typeface="Roboto"/>
              </a:rPr>
              <a:t>/</a:t>
            </a:r>
            <a:r>
              <a:rPr lang="en-US" b="0" i="1" dirty="0" err="1">
                <a:solidFill>
                  <a:srgbClr val="001320"/>
                </a:solidFill>
                <a:effectLst/>
                <a:latin typeface="Roboto"/>
              </a:rPr>
              <a:t>xitōn</a:t>
            </a:r>
            <a:r>
              <a:rPr lang="en-US" b="0" i="0" dirty="0">
                <a:solidFill>
                  <a:srgbClr val="001320"/>
                </a:solidFill>
                <a:effectLst/>
                <a:latin typeface="Roboto"/>
              </a:rPr>
              <a:t> ("the under-tunic").]</a:t>
            </a:r>
          </a:p>
          <a:p>
            <a:pPr marL="1247607" lvl="1" indent="-623804">
              <a:buFont typeface="Arial" panose="020B0604020202020204" pitchFamily="34" charset="0"/>
              <a:buChar char="•"/>
            </a:pPr>
            <a:endParaRPr lang="en-US" sz="4400" b="1" dirty="0">
              <a:solidFill>
                <a:prstClr val="white"/>
              </a:solidFill>
              <a:latin typeface="Trebuchet MS" panose="020B0603020202020204"/>
            </a:endParaRPr>
          </a:p>
          <a:p>
            <a:endParaRPr lang="en-US" sz="4400" b="1" i="1" u="sng" dirty="0">
              <a:solidFill>
                <a:prstClr val="white"/>
              </a:solidFill>
              <a:latin typeface="Trebuchet MS" panose="020B0603020202020204"/>
            </a:endParaRPr>
          </a:p>
          <a:p>
            <a:r>
              <a:rPr lang="en-US" sz="4400" b="1" i="1" u="sng" dirty="0">
                <a:solidFill>
                  <a:prstClr val="white"/>
                </a:solidFill>
                <a:latin typeface="Trebuchet MS" panose="020B0603020202020204"/>
              </a:rPr>
              <a:t>Har-</a:t>
            </a:r>
            <a:r>
              <a:rPr lang="en-US" sz="4400" b="1" i="1" u="sng" dirty="0" err="1">
                <a:solidFill>
                  <a:prstClr val="white"/>
                </a:solidFill>
                <a:latin typeface="Trebuchet MS" panose="020B0603020202020204"/>
              </a:rPr>
              <a:t>Magedon</a:t>
            </a:r>
            <a:r>
              <a:rPr lang="en-US" sz="4400" dirty="0">
                <a:solidFill>
                  <a:prstClr val="white"/>
                </a:solidFill>
                <a:latin typeface="Trebuchet MS" panose="020B0603020202020204"/>
              </a:rPr>
              <a:t> = “Hill of Megiddo”  ---  site of defeat of Josiah by pharaoh </a:t>
            </a:r>
            <a:r>
              <a:rPr lang="en-US" sz="4400" dirty="0" err="1">
                <a:solidFill>
                  <a:prstClr val="white"/>
                </a:solidFill>
                <a:latin typeface="Trebuchet MS" panose="020B0603020202020204"/>
              </a:rPr>
              <a:t>Neco</a:t>
            </a:r>
            <a:r>
              <a:rPr lang="en-US" sz="4400" dirty="0">
                <a:solidFill>
                  <a:prstClr val="white"/>
                </a:solidFill>
                <a:latin typeface="Trebuchet MS" panose="020B0603020202020204"/>
              </a:rPr>
              <a:t>;  also, many OT battles: ---  Judges 5; 2 Kings 6:17, 23; </a:t>
            </a:r>
            <a:r>
              <a:rPr lang="en-US" sz="4400" dirty="0" err="1">
                <a:solidFill>
                  <a:prstClr val="white"/>
                </a:solidFill>
                <a:latin typeface="Trebuchet MS" panose="020B0603020202020204"/>
              </a:rPr>
              <a:t>Zech</a:t>
            </a:r>
            <a:r>
              <a:rPr lang="en-US" sz="4400" dirty="0">
                <a:solidFill>
                  <a:prstClr val="white"/>
                </a:solidFill>
                <a:latin typeface="Trebuchet MS" panose="020B0603020202020204"/>
              </a:rPr>
              <a:t> 12:11</a:t>
            </a:r>
          </a:p>
          <a:p>
            <a:pPr marL="233926" indent="-233926">
              <a:buFont typeface="Arial" panose="020B0604020202020204" pitchFamily="34" charset="0"/>
              <a:buChar char="•"/>
            </a:pPr>
            <a:r>
              <a:rPr lang="en-US" sz="4400" dirty="0">
                <a:solidFill>
                  <a:prstClr val="white"/>
                </a:solidFill>
                <a:latin typeface="Trebuchet MS" panose="020B0603020202020204"/>
              </a:rPr>
              <a:t>Napoleon fought here... As did WW1 battles</a:t>
            </a:r>
          </a:p>
          <a:p>
            <a:pPr marL="233926" indent="-233926">
              <a:buFont typeface="Arial" panose="020B0604020202020204" pitchFamily="34" charset="0"/>
              <a:buChar char="•"/>
            </a:pPr>
            <a:r>
              <a:rPr lang="en-US" sz="4400" dirty="0">
                <a:solidFill>
                  <a:prstClr val="white"/>
                </a:solidFill>
                <a:latin typeface="Trebuchet MS" panose="020B0603020202020204"/>
              </a:rPr>
              <a:t>14 x 20 miles in size</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167393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a:solidFill>
                  <a:prstClr val="white"/>
                </a:solidFill>
                <a:latin typeface="Trebuchet MS" panose="020B0603020202020204"/>
              </a:rPr>
              <a:t>INTERLUDE: OR PARENTHETICAL STATEMENT: </a:t>
            </a:r>
            <a:r>
              <a:rPr lang="en-US" sz="4400" b="1" i="1" u="sng" dirty="0">
                <a:solidFill>
                  <a:prstClr val="white"/>
                </a:solidFill>
                <a:latin typeface="Trebuchet MS" panose="020B0603020202020204"/>
              </a:rPr>
              <a:t>I AM coming</a:t>
            </a:r>
          </a:p>
          <a:p>
            <a:pPr marL="623804" indent="-623804">
              <a:buFont typeface="Arial" panose="020B0604020202020204" pitchFamily="34" charset="0"/>
              <a:buChar char="•"/>
            </a:pPr>
            <a:endParaRPr lang="en-US" sz="4400" b="1" dirty="0">
              <a:solidFill>
                <a:prstClr val="white"/>
              </a:solidFill>
              <a:latin typeface="Trebuchet MS" panose="020B0603020202020204"/>
            </a:endParaRPr>
          </a:p>
          <a:p>
            <a:pPr marL="623804" indent="-623804">
              <a:buFont typeface="Arial" panose="020B0604020202020204" pitchFamily="34" charset="0"/>
              <a:buChar char="•"/>
            </a:pPr>
            <a:r>
              <a:rPr lang="en-US" sz="4400" b="1" dirty="0">
                <a:solidFill>
                  <a:prstClr val="white"/>
                </a:solidFill>
                <a:latin typeface="Trebuchet MS" panose="020B0603020202020204"/>
              </a:rPr>
              <a:t>STAY AWAKE:</a:t>
            </a:r>
          </a:p>
          <a:p>
            <a:pPr marL="623804" indent="-623804">
              <a:buFont typeface="Arial" panose="020B0604020202020204" pitchFamily="34" charset="0"/>
              <a:buChar char="•"/>
            </a:pPr>
            <a:r>
              <a:rPr lang="en-US" sz="4400" b="1" dirty="0">
                <a:solidFill>
                  <a:prstClr val="white"/>
                </a:solidFill>
                <a:latin typeface="Trebuchet MS" panose="020B0603020202020204"/>
              </a:rPr>
              <a:t>STAY DRESSED:</a:t>
            </a:r>
          </a:p>
          <a:p>
            <a:pPr marL="623804" indent="-623804">
              <a:buFont typeface="Arial" panose="020B0604020202020204" pitchFamily="34" charset="0"/>
              <a:buChar char="•"/>
            </a:pPr>
            <a:r>
              <a:rPr lang="en-US" sz="4400" b="1" dirty="0">
                <a:solidFill>
                  <a:prstClr val="white"/>
                </a:solidFill>
                <a:latin typeface="Trebuchet MS" panose="020B0603020202020204"/>
              </a:rPr>
              <a:t>literally “</a:t>
            </a:r>
            <a:r>
              <a:rPr lang="en-US" sz="4400" b="1" i="1" dirty="0">
                <a:solidFill>
                  <a:prstClr val="white"/>
                </a:solidFill>
                <a:latin typeface="Trebuchet MS" panose="020B0603020202020204"/>
              </a:rPr>
              <a:t>watching and keeping the garments”  (present active participles)</a:t>
            </a:r>
          </a:p>
          <a:p>
            <a:pPr marL="857730" lvl="1" indent="-233926">
              <a:buFont typeface="Arial" panose="020B0604020202020204" pitchFamily="34" charset="0"/>
              <a:buChar char="•"/>
            </a:pPr>
            <a:r>
              <a:rPr lang="en-US" b="0" i="1" dirty="0" err="1">
                <a:solidFill>
                  <a:srgbClr val="001320"/>
                </a:solidFill>
                <a:effectLst/>
                <a:latin typeface="Roboto"/>
              </a:rPr>
              <a:t>grēgoreúō</a:t>
            </a:r>
            <a:r>
              <a:rPr lang="en-US" b="0" i="0" dirty="0">
                <a:solidFill>
                  <a:srgbClr val="001320"/>
                </a:solidFill>
                <a:effectLst/>
                <a:latin typeface="Roboto"/>
              </a:rPr>
              <a:t> – literally, "stay awake"; (figuratively) be </a:t>
            </a:r>
            <a:r>
              <a:rPr lang="en-US" b="0" i="1" dirty="0">
                <a:solidFill>
                  <a:srgbClr val="001320"/>
                </a:solidFill>
                <a:effectLst/>
                <a:latin typeface="Roboto"/>
              </a:rPr>
              <a:t>vigilant</a:t>
            </a:r>
            <a:r>
              <a:rPr lang="en-US" b="0" i="0" dirty="0">
                <a:solidFill>
                  <a:srgbClr val="001320"/>
                </a:solidFill>
                <a:effectLst/>
                <a:latin typeface="Roboto"/>
              </a:rPr>
              <a:t> (</a:t>
            </a:r>
            <a:r>
              <a:rPr lang="en-US" b="0" i="1" dirty="0">
                <a:solidFill>
                  <a:srgbClr val="001320"/>
                </a:solidFill>
                <a:effectLst/>
                <a:latin typeface="Roboto"/>
              </a:rPr>
              <a:t>responsible</a:t>
            </a:r>
            <a:r>
              <a:rPr lang="en-US" b="0" i="0" dirty="0">
                <a:solidFill>
                  <a:srgbClr val="001320"/>
                </a:solidFill>
                <a:effectLst/>
                <a:latin typeface="Roboto"/>
              </a:rPr>
              <a:t>, watchful). </a:t>
            </a:r>
            <a:r>
              <a:rPr lang="en-US" b="1" i="0" dirty="0">
                <a:solidFill>
                  <a:srgbClr val="001320"/>
                </a:solidFill>
                <a:effectLst/>
                <a:latin typeface="Roboto"/>
              </a:rPr>
              <a:t>to watch </a:t>
            </a:r>
            <a:r>
              <a:rPr lang="en-US" b="1" i="0" dirty="0" err="1">
                <a:solidFill>
                  <a:srgbClr val="001320"/>
                </a:solidFill>
                <a:effectLst/>
                <a:latin typeface="Roboto"/>
              </a:rPr>
              <a:t>i</a:t>
            </a:r>
            <a:r>
              <a:rPr lang="en-US" b="1" i="0" dirty="0">
                <a:solidFill>
                  <a:srgbClr val="001320"/>
                </a:solidFill>
                <a:effectLst/>
                <a:latin typeface="Roboto"/>
              </a:rPr>
              <a:t>. e. give strict attention to, be cautious, active</a:t>
            </a:r>
            <a:endParaRPr lang="en-US" sz="1600" i="1" dirty="0"/>
          </a:p>
          <a:p>
            <a:pPr marL="857730" lvl="1" indent="-233926">
              <a:buFont typeface="Arial" panose="020B0604020202020204" pitchFamily="34" charset="0"/>
              <a:buChar char="•"/>
            </a:pPr>
            <a:r>
              <a:rPr lang="en-US" sz="1600" i="1" dirty="0" err="1"/>
              <a:t>tēréō</a:t>
            </a:r>
            <a:r>
              <a:rPr lang="en-US" sz="1600" dirty="0"/>
              <a:t> (from </a:t>
            </a:r>
            <a:r>
              <a:rPr lang="en-US" sz="1600" i="1" dirty="0" err="1"/>
              <a:t>tēros</a:t>
            </a:r>
            <a:r>
              <a:rPr lang="en-US" sz="1600" dirty="0"/>
              <a:t>, "a guard") – properly, maintain (preserve); (figuratively) </a:t>
            </a:r>
            <a:r>
              <a:rPr lang="en-US" sz="1600" i="1" dirty="0"/>
              <a:t>spiritually guard</a:t>
            </a:r>
            <a:r>
              <a:rPr lang="en-US" sz="1600" dirty="0"/>
              <a:t> (watch), </a:t>
            </a:r>
            <a:r>
              <a:rPr lang="en-US" sz="1600" i="1" dirty="0"/>
              <a:t>keep intact</a:t>
            </a:r>
            <a:r>
              <a:rPr lang="en-US" sz="1600" dirty="0"/>
              <a:t>. </a:t>
            </a:r>
            <a:r>
              <a:rPr lang="en-US" sz="4400" dirty="0">
                <a:solidFill>
                  <a:srgbClr val="001320"/>
                </a:solidFill>
                <a:latin typeface="Roboto"/>
              </a:rPr>
              <a:t>; </a:t>
            </a:r>
            <a:r>
              <a:rPr lang="en-US" sz="4400" b="1" dirty="0">
                <a:solidFill>
                  <a:srgbClr val="001320"/>
                </a:solidFill>
                <a:latin typeface="Roboto"/>
              </a:rPr>
              <a:t>to attend to carefully, take care of</a:t>
            </a:r>
          </a:p>
          <a:p>
            <a:pPr marL="857730" lvl="1" indent="-233926">
              <a:buFont typeface="Arial" panose="020B0604020202020204" pitchFamily="34" charset="0"/>
              <a:buChar char="•"/>
            </a:pPr>
            <a:r>
              <a:rPr lang="en-US" b="0" i="1" dirty="0" err="1">
                <a:solidFill>
                  <a:srgbClr val="001320"/>
                </a:solidFill>
                <a:effectLst/>
                <a:latin typeface="Roboto"/>
              </a:rPr>
              <a:t>himátion</a:t>
            </a:r>
            <a:r>
              <a:rPr lang="en-US" b="0" i="0" dirty="0">
                <a:solidFill>
                  <a:srgbClr val="001320"/>
                </a:solidFill>
                <a:effectLst/>
                <a:latin typeface="Roboto"/>
              </a:rPr>
              <a:t> – a cloak; the </a:t>
            </a:r>
            <a:r>
              <a:rPr lang="en-US" b="0" i="1" dirty="0">
                <a:solidFill>
                  <a:srgbClr val="001320"/>
                </a:solidFill>
                <a:effectLst/>
                <a:latin typeface="Roboto"/>
              </a:rPr>
              <a:t>outer</a:t>
            </a:r>
            <a:r>
              <a:rPr lang="en-US" b="0" i="0" dirty="0">
                <a:solidFill>
                  <a:srgbClr val="001320"/>
                </a:solidFill>
                <a:effectLst/>
                <a:latin typeface="Roboto"/>
              </a:rPr>
              <a:t> garment worn </a:t>
            </a:r>
            <a:r>
              <a:rPr lang="en-US" b="0" i="1" dirty="0">
                <a:solidFill>
                  <a:srgbClr val="001320"/>
                </a:solidFill>
                <a:effectLst/>
                <a:latin typeface="Roboto"/>
              </a:rPr>
              <a:t>over</a:t>
            </a:r>
            <a:r>
              <a:rPr lang="en-US" b="0" i="0" dirty="0">
                <a:solidFill>
                  <a:srgbClr val="001320"/>
                </a:solidFill>
                <a:effectLst/>
                <a:latin typeface="Roboto"/>
              </a:rPr>
              <a:t> the 5509</a:t>
            </a:r>
            <a:r>
              <a:rPr lang="en-US" b="0" i="1" dirty="0">
                <a:solidFill>
                  <a:srgbClr val="001320"/>
                </a:solidFill>
                <a:effectLst/>
                <a:latin typeface="Roboto"/>
              </a:rPr>
              <a:t>/</a:t>
            </a:r>
            <a:r>
              <a:rPr lang="en-US" b="0" i="1" dirty="0" err="1">
                <a:solidFill>
                  <a:srgbClr val="001320"/>
                </a:solidFill>
                <a:effectLst/>
                <a:latin typeface="Roboto"/>
              </a:rPr>
              <a:t>xitōn</a:t>
            </a:r>
            <a:r>
              <a:rPr lang="en-US" b="0" i="0" dirty="0">
                <a:solidFill>
                  <a:srgbClr val="001320"/>
                </a:solidFill>
                <a:effectLst/>
                <a:latin typeface="Roboto"/>
              </a:rPr>
              <a:t> ("the under-garment worn </a:t>
            </a:r>
            <a:r>
              <a:rPr lang="en-US" b="0" i="1" dirty="0">
                <a:solidFill>
                  <a:srgbClr val="001320"/>
                </a:solidFill>
                <a:effectLst/>
                <a:latin typeface="Roboto"/>
              </a:rPr>
              <a:t>next</a:t>
            </a:r>
            <a:r>
              <a:rPr lang="en-US" b="0" i="0" dirty="0">
                <a:solidFill>
                  <a:srgbClr val="001320"/>
                </a:solidFill>
                <a:effectLst/>
                <a:latin typeface="Roboto"/>
              </a:rPr>
              <a:t> to the skin").</a:t>
            </a:r>
          </a:p>
          <a:p>
            <a:pPr algn="l"/>
            <a:r>
              <a:rPr lang="en-US" b="0" i="0" dirty="0">
                <a:solidFill>
                  <a:srgbClr val="001320"/>
                </a:solidFill>
                <a:effectLst/>
                <a:latin typeface="Roboto"/>
              </a:rPr>
              <a:t>[</a:t>
            </a:r>
            <a:r>
              <a:rPr lang="en-US" b="0"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2440</a:t>
            </a:r>
            <a:r>
              <a:rPr lang="en-US" b="0" i="0" dirty="0">
                <a:solidFill>
                  <a:srgbClr val="001320"/>
                </a:solidFill>
                <a:effectLst/>
                <a:latin typeface="Roboto"/>
              </a:rPr>
              <a:t> </a:t>
            </a:r>
            <a:r>
              <a:rPr lang="en-US" b="0" i="1" dirty="0">
                <a:solidFill>
                  <a:srgbClr val="001320"/>
                </a:solidFill>
                <a:effectLst/>
                <a:latin typeface="Roboto"/>
              </a:rPr>
              <a:t>/</a:t>
            </a:r>
            <a:r>
              <a:rPr lang="en-US" b="0" i="1" dirty="0" err="1">
                <a:solidFill>
                  <a:srgbClr val="001320"/>
                </a:solidFill>
                <a:effectLst/>
                <a:latin typeface="Roboto"/>
              </a:rPr>
              <a:t>himátion</a:t>
            </a:r>
            <a:r>
              <a:rPr lang="en-US" b="0" i="0" dirty="0">
                <a:solidFill>
                  <a:srgbClr val="001320"/>
                </a:solidFill>
                <a:effectLst/>
                <a:latin typeface="Roboto"/>
              </a:rPr>
              <a:t> ("a robe") was often made of wool with openings for the head and arms, and worn loosely </a:t>
            </a:r>
            <a:r>
              <a:rPr lang="en-US" b="0" i="1" dirty="0">
                <a:solidFill>
                  <a:srgbClr val="001320"/>
                </a:solidFill>
                <a:effectLst/>
                <a:latin typeface="Roboto"/>
              </a:rPr>
              <a:t>over</a:t>
            </a:r>
            <a:r>
              <a:rPr lang="en-US" b="0" i="0" dirty="0">
                <a:solidFill>
                  <a:srgbClr val="001320"/>
                </a:solidFill>
                <a:effectLst/>
                <a:latin typeface="Roboto"/>
              </a:rPr>
              <a:t> the 5509</a:t>
            </a:r>
            <a:r>
              <a:rPr lang="en-US" b="0" i="1" dirty="0">
                <a:solidFill>
                  <a:srgbClr val="001320"/>
                </a:solidFill>
                <a:effectLst/>
                <a:latin typeface="Roboto"/>
              </a:rPr>
              <a:t>/</a:t>
            </a:r>
            <a:r>
              <a:rPr lang="en-US" b="0" i="1" dirty="0" err="1">
                <a:solidFill>
                  <a:srgbClr val="001320"/>
                </a:solidFill>
                <a:effectLst/>
                <a:latin typeface="Roboto"/>
              </a:rPr>
              <a:t>xitōn</a:t>
            </a:r>
            <a:r>
              <a:rPr lang="en-US" b="0" i="0" dirty="0">
                <a:solidFill>
                  <a:srgbClr val="001320"/>
                </a:solidFill>
                <a:effectLst/>
                <a:latin typeface="Roboto"/>
              </a:rPr>
              <a:t> ("the under-tunic").]</a:t>
            </a:r>
          </a:p>
          <a:p>
            <a:pPr algn="l"/>
            <a:endParaRPr lang="en-US" b="0" i="0" dirty="0">
              <a:solidFill>
                <a:srgbClr val="001320"/>
              </a:solidFill>
              <a:effectLst/>
              <a:latin typeface="Roboto"/>
            </a:endParaRPr>
          </a:p>
          <a:p>
            <a:pPr algn="l"/>
            <a:r>
              <a:rPr lang="en-US" b="0" i="0" dirty="0">
                <a:solidFill>
                  <a:srgbClr val="001320"/>
                </a:solidFill>
                <a:effectLst/>
                <a:latin typeface="Roboto"/>
              </a:rPr>
              <a:t>Jesus commanded His followers to</a:t>
            </a:r>
            <a:r>
              <a:rPr lang="en-US" b="1" i="1" dirty="0">
                <a:solidFill>
                  <a:srgbClr val="001320"/>
                </a:solidFill>
                <a:effectLst/>
                <a:latin typeface="Roboto"/>
              </a:rPr>
              <a:t> “BE READY!” (Matthew 24)</a:t>
            </a: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881474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eb.archive.org/web/20150709101623/http:/www.arksearch.com:80/nahstone.ht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16:15  </a:t>
            </a:r>
            <a:r>
              <a:rPr lang="en-US" i="1" dirty="0">
                <a:solidFill>
                  <a:prstClr val="white"/>
                </a:solidFill>
              </a:rPr>
              <a:t>Be ready</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274838"/>
            <a:ext cx="10893370" cy="1421928"/>
          </a:xfrm>
          <a:prstGeom prst="rect">
            <a:avLst/>
          </a:prstGeom>
        </p:spPr>
        <p:txBody>
          <a:bodyPr wrap="square">
            <a:spAutoFit/>
          </a:bodyPr>
          <a:lstStyle/>
          <a:p>
            <a:pPr lvl="0">
              <a:lnSpc>
                <a:spcPct val="90000"/>
              </a:lnSpc>
              <a:spcBef>
                <a:spcPts val="1000"/>
              </a:spcBef>
              <a:defRPr/>
            </a:pPr>
            <a:r>
              <a:rPr lang="en-US" sz="3200" i="1" dirty="0">
                <a:solidFill>
                  <a:prstClr val="white"/>
                </a:solidFill>
              </a:rPr>
              <a:t>15 (“Behold, </a:t>
            </a:r>
            <a:r>
              <a:rPr lang="en-US" sz="3200" b="1" i="1" u="sng" dirty="0">
                <a:solidFill>
                  <a:prstClr val="white"/>
                </a:solidFill>
              </a:rPr>
              <a:t>I am coming like a thief</a:t>
            </a:r>
            <a:r>
              <a:rPr lang="en-US" sz="3200" i="1" dirty="0">
                <a:solidFill>
                  <a:prstClr val="white"/>
                </a:solidFill>
              </a:rPr>
              <a:t>. Blessed is the one who </a:t>
            </a:r>
            <a:r>
              <a:rPr lang="en-US" sz="3200" b="1" i="1" u="sng" dirty="0">
                <a:solidFill>
                  <a:prstClr val="white"/>
                </a:solidFill>
              </a:rPr>
              <a:t>stays awake</a:t>
            </a:r>
            <a:r>
              <a:rPr lang="en-US" sz="3200" i="1" dirty="0">
                <a:solidFill>
                  <a:prstClr val="white"/>
                </a:solidFill>
              </a:rPr>
              <a:t> and </a:t>
            </a:r>
            <a:r>
              <a:rPr lang="en-US" sz="3200" b="1" i="1" u="sng" dirty="0">
                <a:solidFill>
                  <a:prstClr val="white"/>
                </a:solidFill>
              </a:rPr>
              <a:t>keeps his clothes</a:t>
            </a:r>
            <a:r>
              <a:rPr lang="en-US" sz="3200" i="1" dirty="0">
                <a:solidFill>
                  <a:prstClr val="white"/>
                </a:solidFill>
              </a:rPr>
              <a:t>, so that he will not walk about naked and men will not see his shame.”)</a:t>
            </a:r>
          </a:p>
        </p:txBody>
      </p:sp>
    </p:spTree>
    <p:extLst>
      <p:ext uri="{BB962C8B-B14F-4D97-AF65-F5344CB8AC3E}">
        <p14:creationId xmlns:p14="http://schemas.microsoft.com/office/powerpoint/2010/main" val="16215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16:16  </a:t>
            </a:r>
            <a:r>
              <a:rPr lang="en-US" i="1" dirty="0">
                <a:solidFill>
                  <a:prstClr val="white"/>
                </a:solidFill>
              </a:rPr>
              <a:t>Armageddon</a:t>
            </a:r>
            <a:br>
              <a:rPr lang="en-US" i="1" dirty="0">
                <a:solidFill>
                  <a:prstClr val="white"/>
                </a:solidFill>
              </a:rPr>
            </a:b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274838"/>
            <a:ext cx="10893370" cy="978729"/>
          </a:xfrm>
          <a:prstGeom prst="rect">
            <a:avLst/>
          </a:prstGeom>
        </p:spPr>
        <p:txBody>
          <a:bodyPr wrap="square">
            <a:spAutoFit/>
          </a:bodyPr>
          <a:lstStyle/>
          <a:p>
            <a:pPr lvl="0">
              <a:lnSpc>
                <a:spcPct val="90000"/>
              </a:lnSpc>
              <a:spcBef>
                <a:spcPts val="1000"/>
              </a:spcBef>
              <a:defRPr/>
            </a:pPr>
            <a:r>
              <a:rPr lang="en-US" sz="3200" i="1" dirty="0">
                <a:solidFill>
                  <a:prstClr val="white"/>
                </a:solidFill>
              </a:rPr>
              <a:t>16 And they gathered them together to the place which in Hebrew is called </a:t>
            </a:r>
            <a:r>
              <a:rPr lang="en-US" sz="3200" b="1" i="1" u="sng" dirty="0">
                <a:solidFill>
                  <a:prstClr val="white"/>
                </a:solidFill>
              </a:rPr>
              <a:t>Har-</a:t>
            </a:r>
            <a:r>
              <a:rPr lang="en-US" sz="3200" b="1" i="1" u="sng" dirty="0" err="1">
                <a:solidFill>
                  <a:prstClr val="white"/>
                </a:solidFill>
              </a:rPr>
              <a:t>Magedon</a:t>
            </a:r>
            <a:r>
              <a:rPr lang="en-US" sz="3200" i="1" dirty="0">
                <a:solidFill>
                  <a:prstClr val="white"/>
                </a:solidFill>
              </a:rPr>
              <a:t>.</a:t>
            </a:r>
          </a:p>
        </p:txBody>
      </p:sp>
    </p:spTree>
    <p:extLst>
      <p:ext uri="{BB962C8B-B14F-4D97-AF65-F5344CB8AC3E}">
        <p14:creationId xmlns:p14="http://schemas.microsoft.com/office/powerpoint/2010/main" val="27566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idx="4294967295"/>
          </p:nvPr>
        </p:nvSpPr>
        <p:spPr>
          <a:xfrm>
            <a:off x="287382" y="-1"/>
            <a:ext cx="3291841" cy="5982789"/>
          </a:xfrm>
        </p:spPr>
        <p:txBody>
          <a:bodyPr>
            <a:normAutofit/>
          </a:bodyPr>
          <a:lstStyle/>
          <a:p>
            <a:pPr algn="ctr"/>
            <a:r>
              <a:rPr lang="en-US" sz="4000" dirty="0"/>
              <a:t>Location of</a:t>
            </a:r>
            <a:br>
              <a:rPr lang="en-US" sz="4000" dirty="0"/>
            </a:br>
            <a:r>
              <a:rPr lang="en-US" sz="4000" i="1" dirty="0">
                <a:solidFill>
                  <a:prstClr val="white"/>
                </a:solidFill>
              </a:rPr>
              <a:t>Armageddon</a:t>
            </a:r>
            <a:br>
              <a:rPr lang="en-US" i="1" dirty="0">
                <a:solidFill>
                  <a:prstClr val="white"/>
                </a:solidFill>
              </a:rPr>
            </a:br>
            <a:endParaRPr lang="en-US" dirty="0"/>
          </a:p>
        </p:txBody>
      </p:sp>
      <p:pic>
        <p:nvPicPr>
          <p:cNvPr id="7" name="Picture 6" descr="Diagram, map&#10;&#10;Description automatically generated">
            <a:extLst>
              <a:ext uri="{FF2B5EF4-FFF2-40B4-BE49-F238E27FC236}">
                <a16:creationId xmlns:a16="http://schemas.microsoft.com/office/drawing/2014/main" id="{AE74D7EA-7A1E-43E1-8CE8-0BAB51BF2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164" y="-18717"/>
            <a:ext cx="8368836" cy="6876717"/>
          </a:xfrm>
          <a:prstGeom prst="rect">
            <a:avLst/>
          </a:prstGeom>
        </p:spPr>
      </p:pic>
    </p:spTree>
    <p:extLst>
      <p:ext uri="{BB962C8B-B14F-4D97-AF65-F5344CB8AC3E}">
        <p14:creationId xmlns:p14="http://schemas.microsoft.com/office/powerpoint/2010/main" val="185662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8BFF450-E9A6-4097-95BE-243CBB9B6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9" y="35175"/>
            <a:ext cx="10580914" cy="6861061"/>
          </a:xfrm>
          <a:prstGeom prst="rect">
            <a:avLst/>
          </a:prstGeom>
        </p:spPr>
      </p:pic>
      <p:sp>
        <p:nvSpPr>
          <p:cNvPr id="4" name="Oval 3">
            <a:extLst>
              <a:ext uri="{FF2B5EF4-FFF2-40B4-BE49-F238E27FC236}">
                <a16:creationId xmlns:a16="http://schemas.microsoft.com/office/drawing/2014/main" id="{98FE6A24-5C10-4820-B95A-80404936A343}"/>
              </a:ext>
            </a:extLst>
          </p:cNvPr>
          <p:cNvSpPr/>
          <p:nvPr/>
        </p:nvSpPr>
        <p:spPr>
          <a:xfrm>
            <a:off x="2978331" y="3657600"/>
            <a:ext cx="1384663" cy="705394"/>
          </a:xfrm>
          <a:prstGeom prst="ellipse">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97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7BEC76C-2417-48CF-8781-3C3BA6113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270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16:17-21 </a:t>
            </a:r>
            <a:r>
              <a:rPr lang="en-US" i="1" dirty="0">
                <a:solidFill>
                  <a:prstClr val="white"/>
                </a:solidFill>
              </a:rPr>
              <a:t>Seventh Bowl of Wrath</a:t>
            </a:r>
            <a:br>
              <a:rPr lang="en-US" i="1" dirty="0">
                <a:solidFill>
                  <a:prstClr val="white"/>
                </a:solidFill>
              </a:rPr>
            </a:b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387531" y="1964796"/>
            <a:ext cx="11416937" cy="4524315"/>
          </a:xfrm>
          <a:prstGeom prst="rect">
            <a:avLst/>
          </a:prstGeom>
        </p:spPr>
        <p:txBody>
          <a:bodyPr wrap="square">
            <a:spAutoFit/>
          </a:bodyPr>
          <a:lstStyle/>
          <a:p>
            <a:pPr lvl="0">
              <a:lnSpc>
                <a:spcPct val="90000"/>
              </a:lnSpc>
              <a:spcBef>
                <a:spcPts val="1000"/>
              </a:spcBef>
              <a:defRPr/>
            </a:pPr>
            <a:r>
              <a:rPr lang="en-US" sz="3200" i="1" dirty="0">
                <a:solidFill>
                  <a:prstClr val="white"/>
                </a:solidFill>
              </a:rPr>
              <a:t>17 Then the </a:t>
            </a:r>
            <a:r>
              <a:rPr lang="en-US" sz="3200" b="1" i="1" u="sng" dirty="0">
                <a:solidFill>
                  <a:prstClr val="white"/>
                </a:solidFill>
              </a:rPr>
              <a:t>seventh</a:t>
            </a:r>
            <a:r>
              <a:rPr lang="en-US" sz="3200" i="1" dirty="0">
                <a:solidFill>
                  <a:prstClr val="white"/>
                </a:solidFill>
              </a:rPr>
              <a:t> angel poured out his bowl </a:t>
            </a:r>
            <a:r>
              <a:rPr lang="en-US" sz="3200" b="1" i="1" u="sng" dirty="0">
                <a:solidFill>
                  <a:prstClr val="white"/>
                </a:solidFill>
              </a:rPr>
              <a:t>upon the air</a:t>
            </a:r>
            <a:r>
              <a:rPr lang="en-US" sz="3200" i="1" dirty="0">
                <a:solidFill>
                  <a:prstClr val="white"/>
                </a:solidFill>
              </a:rPr>
              <a:t>, and a loud voice came out of the temple from the throne, saying, “</a:t>
            </a:r>
            <a:r>
              <a:rPr lang="en-US" sz="3200" b="1" i="1" u="sng" dirty="0">
                <a:solidFill>
                  <a:prstClr val="white"/>
                </a:solidFill>
              </a:rPr>
              <a:t>It is done</a:t>
            </a:r>
            <a:r>
              <a:rPr lang="en-US" sz="3200" i="1" dirty="0">
                <a:solidFill>
                  <a:prstClr val="white"/>
                </a:solidFill>
              </a:rPr>
              <a:t>.” 18 And there were flashes of </a:t>
            </a:r>
            <a:r>
              <a:rPr lang="en-US" sz="3200" b="1" i="1" u="sng" dirty="0">
                <a:solidFill>
                  <a:prstClr val="white"/>
                </a:solidFill>
              </a:rPr>
              <a:t>lightning</a:t>
            </a:r>
            <a:r>
              <a:rPr lang="en-US" sz="3200" i="1" dirty="0">
                <a:solidFill>
                  <a:prstClr val="white"/>
                </a:solidFill>
              </a:rPr>
              <a:t> and sounds and peals of </a:t>
            </a:r>
            <a:r>
              <a:rPr lang="en-US" sz="3200" b="1" i="1" u="sng" dirty="0">
                <a:solidFill>
                  <a:prstClr val="white"/>
                </a:solidFill>
              </a:rPr>
              <a:t>thunder</a:t>
            </a:r>
            <a:r>
              <a:rPr lang="en-US" sz="3200" i="1" dirty="0">
                <a:solidFill>
                  <a:prstClr val="white"/>
                </a:solidFill>
              </a:rPr>
              <a:t>; and there was a great </a:t>
            </a:r>
            <a:r>
              <a:rPr lang="en-US" sz="3200" b="1" i="1" u="sng" dirty="0">
                <a:solidFill>
                  <a:prstClr val="white"/>
                </a:solidFill>
              </a:rPr>
              <a:t>earthquake</a:t>
            </a:r>
            <a:r>
              <a:rPr lang="en-US" sz="3200" i="1" dirty="0">
                <a:solidFill>
                  <a:prstClr val="white"/>
                </a:solidFill>
              </a:rPr>
              <a:t>, </a:t>
            </a:r>
            <a:r>
              <a:rPr lang="en-US" sz="3200" b="1" i="1" dirty="0">
                <a:solidFill>
                  <a:prstClr val="white"/>
                </a:solidFill>
              </a:rPr>
              <a:t>such as there had not been since man came to be upon the earth</a:t>
            </a:r>
            <a:r>
              <a:rPr lang="en-US" sz="3200" i="1" dirty="0">
                <a:solidFill>
                  <a:prstClr val="white"/>
                </a:solidFill>
              </a:rPr>
              <a:t>, so great an earthquake was it, and so mighty. 19 The </a:t>
            </a:r>
            <a:r>
              <a:rPr lang="en-US" sz="3200" b="1" i="1" u="sng" dirty="0">
                <a:solidFill>
                  <a:prstClr val="white"/>
                </a:solidFill>
              </a:rPr>
              <a:t>great city</a:t>
            </a:r>
            <a:r>
              <a:rPr lang="en-US" sz="3200" b="1" i="1" dirty="0">
                <a:solidFill>
                  <a:prstClr val="white"/>
                </a:solidFill>
              </a:rPr>
              <a:t> </a:t>
            </a:r>
            <a:r>
              <a:rPr lang="en-US" sz="3200" i="1" dirty="0">
                <a:solidFill>
                  <a:prstClr val="white"/>
                </a:solidFill>
              </a:rPr>
              <a:t>was split into </a:t>
            </a:r>
            <a:r>
              <a:rPr lang="en-US" sz="3200" b="1" i="1" u="sng" dirty="0">
                <a:solidFill>
                  <a:prstClr val="white"/>
                </a:solidFill>
              </a:rPr>
              <a:t>three parts</a:t>
            </a:r>
            <a:r>
              <a:rPr lang="en-US" sz="3200" i="1" dirty="0">
                <a:solidFill>
                  <a:prstClr val="white"/>
                </a:solidFill>
              </a:rPr>
              <a:t>, and the cities of the nations fell. </a:t>
            </a:r>
            <a:r>
              <a:rPr lang="en-US" sz="3200" b="1" i="1" u="sng" dirty="0">
                <a:solidFill>
                  <a:prstClr val="white"/>
                </a:solidFill>
              </a:rPr>
              <a:t>Babylon the great was remembered before God, to give her the cup of the wine of His fierce wrath</a:t>
            </a:r>
            <a:r>
              <a:rPr lang="en-US" sz="3200" i="1" dirty="0">
                <a:solidFill>
                  <a:prstClr val="white"/>
                </a:solidFill>
              </a:rPr>
              <a:t>. </a:t>
            </a:r>
            <a:endParaRPr lang="en-US" sz="3200" b="1" i="1" dirty="0">
              <a:solidFill>
                <a:prstClr val="white"/>
              </a:solidFill>
            </a:endParaRPr>
          </a:p>
        </p:txBody>
      </p:sp>
    </p:spTree>
    <p:extLst>
      <p:ext uri="{BB962C8B-B14F-4D97-AF65-F5344CB8AC3E}">
        <p14:creationId xmlns:p14="http://schemas.microsoft.com/office/powerpoint/2010/main" val="20881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16:17-21 </a:t>
            </a:r>
            <a:r>
              <a:rPr lang="en-US" i="1" dirty="0">
                <a:solidFill>
                  <a:prstClr val="white"/>
                </a:solidFill>
              </a:rPr>
              <a:t>Seventh Bowl of Wrath</a:t>
            </a:r>
            <a:br>
              <a:rPr lang="en-US" i="1" dirty="0">
                <a:solidFill>
                  <a:prstClr val="white"/>
                </a:solidFill>
              </a:rPr>
            </a:b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470263" y="2274838"/>
            <a:ext cx="11334205"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20 And every </a:t>
            </a:r>
            <a:r>
              <a:rPr lang="en-US" sz="3200" b="1" i="1" u="sng" dirty="0">
                <a:solidFill>
                  <a:prstClr val="white"/>
                </a:solidFill>
              </a:rPr>
              <a:t>island</a:t>
            </a:r>
            <a:r>
              <a:rPr lang="en-US" sz="3200" i="1" dirty="0">
                <a:solidFill>
                  <a:prstClr val="white"/>
                </a:solidFill>
              </a:rPr>
              <a:t> fled away, and the </a:t>
            </a:r>
            <a:r>
              <a:rPr lang="en-US" sz="3200" b="1" i="1" u="sng" dirty="0">
                <a:solidFill>
                  <a:prstClr val="white"/>
                </a:solidFill>
              </a:rPr>
              <a:t>mountains</a:t>
            </a:r>
            <a:r>
              <a:rPr lang="en-US" sz="3200" i="1" dirty="0">
                <a:solidFill>
                  <a:prstClr val="white"/>
                </a:solidFill>
              </a:rPr>
              <a:t> were not found. 21 And </a:t>
            </a:r>
            <a:r>
              <a:rPr lang="en-US" sz="3200" b="1" i="1" u="sng" dirty="0">
                <a:solidFill>
                  <a:prstClr val="white"/>
                </a:solidFill>
              </a:rPr>
              <a:t>huge hailstones</a:t>
            </a:r>
            <a:r>
              <a:rPr lang="en-US" sz="3200" i="1" dirty="0">
                <a:solidFill>
                  <a:prstClr val="white"/>
                </a:solidFill>
              </a:rPr>
              <a:t>, about one hundred pounds each, came down from heaven upon men; and </a:t>
            </a:r>
            <a:r>
              <a:rPr lang="en-US" sz="3200" b="1" i="1" u="sng" dirty="0">
                <a:solidFill>
                  <a:prstClr val="white"/>
                </a:solidFill>
              </a:rPr>
              <a:t>men blasphemed God because of the plague of the hail, because its plague was extremely severe</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412852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CC3830-45AF-4B97-BA8E-8A20F9CE8503}"/>
              </a:ext>
            </a:extLst>
          </p:cNvPr>
          <p:cNvSpPr/>
          <p:nvPr/>
        </p:nvSpPr>
        <p:spPr>
          <a:xfrm>
            <a:off x="470262" y="428178"/>
            <a:ext cx="11721737" cy="6247864"/>
          </a:xfrm>
          <a:prstGeom prst="rect">
            <a:avLst/>
          </a:prstGeom>
        </p:spPr>
        <p:txBody>
          <a:bodyPr wrap="square">
            <a:spAutoFit/>
          </a:bodyPr>
          <a:lstStyle/>
          <a:p>
            <a:pPr fontAlgn="base"/>
            <a:r>
              <a:rPr lang="en-US" sz="4400" dirty="0">
                <a:solidFill>
                  <a:srgbClr val="0842B0"/>
                </a:solidFill>
                <a:latin typeface="Roboto Custom"/>
              </a:rPr>
              <a:t>	</a:t>
            </a:r>
            <a:r>
              <a:rPr lang="en-US" sz="4400" b="1" u="sng" dirty="0">
                <a:solidFill>
                  <a:srgbClr val="0842B0"/>
                </a:solidFill>
                <a:latin typeface="Roboto Custom"/>
              </a:rPr>
              <a:t>Great Hailstone Stats</a:t>
            </a:r>
          </a:p>
          <a:p>
            <a:pPr fontAlgn="base"/>
            <a:r>
              <a:rPr lang="en-US" sz="2800" dirty="0"/>
              <a:t>Matthew </a:t>
            </a:r>
            <a:r>
              <a:rPr lang="en-US" sz="2800" dirty="0" err="1"/>
              <a:t>Kneisler</a:t>
            </a:r>
            <a:r>
              <a:rPr lang="en-US" sz="2800" dirty="0"/>
              <a:t>, who has a background in aeronautical engineering </a:t>
            </a:r>
            <a:r>
              <a:rPr lang="en-US" sz="2800" dirty="0">
                <a:hlinkClick r:id="rId3"/>
              </a:rPr>
              <a:t>estimated the size of the great hailstones</a:t>
            </a:r>
            <a:r>
              <a:rPr lang="en-US" sz="2800" dirty="0"/>
              <a:t> that will fall and their velocity when they reach sea level. </a:t>
            </a:r>
            <a:r>
              <a:rPr lang="en-US" sz="2800" dirty="0" err="1"/>
              <a:t>Kneisler</a:t>
            </a:r>
            <a:r>
              <a:rPr lang="en-US" sz="2800" dirty="0"/>
              <a:t> used a hailstone that measured 5.581 inches in diameter and weighed 1.68 </a:t>
            </a:r>
            <a:r>
              <a:rPr lang="en-US" sz="2800" dirty="0" err="1"/>
              <a:t>lbs</a:t>
            </a:r>
            <a:r>
              <a:rPr lang="en-US" sz="2800" dirty="0"/>
              <a:t> (the largest ever to fall in the U.S. at the time of his work) to estimate the size of the great hailstones of Revelation 16:21.</a:t>
            </a:r>
          </a:p>
          <a:p>
            <a:pPr fontAlgn="base">
              <a:buFont typeface="Arial" panose="020B0604020202020204" pitchFamily="34" charset="0"/>
              <a:buChar char="•"/>
            </a:pPr>
            <a:endParaRPr lang="en-US" sz="2800" dirty="0">
              <a:solidFill>
                <a:srgbClr val="000000"/>
              </a:solidFill>
              <a:latin typeface="Lora Custom"/>
            </a:endParaRPr>
          </a:p>
          <a:p>
            <a:pPr lvl="1" fontAlgn="base">
              <a:buFont typeface="Arial" panose="020B0604020202020204" pitchFamily="34" charset="0"/>
              <a:buChar char="•"/>
            </a:pPr>
            <a:r>
              <a:rPr lang="en-US" sz="3200" dirty="0">
                <a:latin typeface="Lora Custom"/>
              </a:rPr>
              <a:t>A 100 </a:t>
            </a:r>
            <a:r>
              <a:rPr lang="en-US" sz="3200" dirty="0" err="1">
                <a:latin typeface="Lora Custom"/>
              </a:rPr>
              <a:t>lbs</a:t>
            </a:r>
            <a:r>
              <a:rPr lang="en-US" sz="3200" dirty="0">
                <a:latin typeface="Lora Custom"/>
              </a:rPr>
              <a:t> hailstone is around 29.8 inches in diameter. (The hailstones’ diameter would be larger than the diameter of an average mountain bike wheel.)</a:t>
            </a:r>
          </a:p>
          <a:p>
            <a:pPr lvl="1" fontAlgn="base">
              <a:buFont typeface="Arial" panose="020B0604020202020204" pitchFamily="34" charset="0"/>
              <a:buChar char="•"/>
            </a:pPr>
            <a:r>
              <a:rPr lang="en-US" sz="3200" dirty="0">
                <a:latin typeface="Lora Custom"/>
              </a:rPr>
              <a:t>The hailstone would arrive at sea level traveling 284 miles per hour.</a:t>
            </a:r>
          </a:p>
        </p:txBody>
      </p:sp>
    </p:spTree>
    <p:extLst>
      <p:ext uri="{BB962C8B-B14F-4D97-AF65-F5344CB8AC3E}">
        <p14:creationId xmlns:p14="http://schemas.microsoft.com/office/powerpoint/2010/main" val="246217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A4BA-EF4E-4B88-BB95-9999D2B7A8DB}"/>
              </a:ext>
            </a:extLst>
          </p:cNvPr>
          <p:cNvSpPr>
            <a:spLocks noGrp="1"/>
          </p:cNvSpPr>
          <p:nvPr>
            <p:ph type="ctrTitle"/>
          </p:nvPr>
        </p:nvSpPr>
        <p:spPr/>
        <p:txBody>
          <a:bodyPr/>
          <a:lstStyle/>
          <a:p>
            <a:r>
              <a:rPr lang="en-US" dirty="0"/>
              <a:t>Summary of the Wrath in Revelation</a:t>
            </a:r>
          </a:p>
        </p:txBody>
      </p:sp>
      <p:sp>
        <p:nvSpPr>
          <p:cNvPr id="3" name="Subtitle 2">
            <a:extLst>
              <a:ext uri="{FF2B5EF4-FFF2-40B4-BE49-F238E27FC236}">
                <a16:creationId xmlns:a16="http://schemas.microsoft.com/office/drawing/2014/main" id="{7F92149A-2577-4521-B14E-AA65CFFF8C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64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CD055015-7843-4927-AF23-FCAAC3F6F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2" y="-65196"/>
            <a:ext cx="12222661" cy="7031261"/>
          </a:xfrm>
          <a:prstGeom prst="rect">
            <a:avLst/>
          </a:prstGeom>
        </p:spPr>
      </p:pic>
    </p:spTree>
    <p:extLst>
      <p:ext uri="{BB962C8B-B14F-4D97-AF65-F5344CB8AC3E}">
        <p14:creationId xmlns:p14="http://schemas.microsoft.com/office/powerpoint/2010/main" val="228225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0F8D5A5-F481-46CA-945F-9E032536F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13"/>
            <a:ext cx="12191999" cy="6772119"/>
          </a:xfrm>
          <a:prstGeom prst="rect">
            <a:avLst/>
          </a:prstGeom>
        </p:spPr>
      </p:pic>
    </p:spTree>
    <p:extLst>
      <p:ext uri="{BB962C8B-B14F-4D97-AF65-F5344CB8AC3E}">
        <p14:creationId xmlns:p14="http://schemas.microsoft.com/office/powerpoint/2010/main" val="1477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0DB4F58D-D4FC-4DFA-AC86-339F1BD47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8" y="-2499"/>
            <a:ext cx="12197203" cy="6860499"/>
          </a:xfrm>
          <a:prstGeom prst="rect">
            <a:avLst/>
          </a:prstGeom>
        </p:spPr>
      </p:pic>
    </p:spTree>
    <p:extLst>
      <p:ext uri="{BB962C8B-B14F-4D97-AF65-F5344CB8AC3E}">
        <p14:creationId xmlns:p14="http://schemas.microsoft.com/office/powerpoint/2010/main" val="41544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81801DC0-E256-4BD5-BA9E-3B815C25B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8" y="38834"/>
            <a:ext cx="12150881" cy="6819166"/>
          </a:xfrm>
          <a:prstGeom prst="rect">
            <a:avLst/>
          </a:prstGeom>
        </p:spPr>
      </p:pic>
    </p:spTree>
    <p:extLst>
      <p:ext uri="{BB962C8B-B14F-4D97-AF65-F5344CB8AC3E}">
        <p14:creationId xmlns:p14="http://schemas.microsoft.com/office/powerpoint/2010/main" val="24888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BFA44356-3F0B-4ABC-B8F6-A629BE75A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12219214" cy="6842760"/>
          </a:xfrm>
          <a:prstGeom prst="rect">
            <a:avLst/>
          </a:prstGeom>
        </p:spPr>
      </p:pic>
    </p:spTree>
    <p:extLst>
      <p:ext uri="{BB962C8B-B14F-4D97-AF65-F5344CB8AC3E}">
        <p14:creationId xmlns:p14="http://schemas.microsoft.com/office/powerpoint/2010/main" val="30274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62F3FD16-3611-430F-BFCA-625E96BDF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389"/>
            <a:ext cx="12192000" cy="6963112"/>
          </a:xfrm>
          <a:prstGeom prst="rect">
            <a:avLst/>
          </a:prstGeom>
        </p:spPr>
      </p:pic>
    </p:spTree>
    <p:extLst>
      <p:ext uri="{BB962C8B-B14F-4D97-AF65-F5344CB8AC3E}">
        <p14:creationId xmlns:p14="http://schemas.microsoft.com/office/powerpoint/2010/main" val="284240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title"/>
          </p:nvPr>
        </p:nvSpPr>
        <p:spPr/>
        <p:txBody>
          <a:bodyPr/>
          <a:lstStyle/>
          <a:p>
            <a:r>
              <a:rPr lang="en-US" dirty="0"/>
              <a:t>END HERE November 4, 2020</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0918" y="371669"/>
            <a:ext cx="5287755" cy="6213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231308" y="4913472"/>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7412757" y="235619"/>
            <a:ext cx="3769049"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Super Noah...</a:t>
            </a:r>
          </a:p>
        </p:txBody>
      </p:sp>
      <p:pic>
        <p:nvPicPr>
          <p:cNvPr id="4" name="Picture 3" descr="A picture containing person, child, indoor, baby&#10;&#10;Description automatically generated">
            <a:extLst>
              <a:ext uri="{FF2B5EF4-FFF2-40B4-BE49-F238E27FC236}">
                <a16:creationId xmlns:a16="http://schemas.microsoft.com/office/drawing/2014/main" id="{2A7B74AD-EEF3-4D63-AEC0-26AFF0304814}"/>
              </a:ext>
            </a:extLst>
          </p:cNvPr>
          <p:cNvPicPr>
            <a:picLocks noChangeAspect="1"/>
          </p:cNvPicPr>
          <p:nvPr/>
        </p:nvPicPr>
        <p:blipFill rotWithShape="1">
          <a:blip r:embed="rId4">
            <a:extLst>
              <a:ext uri="{28A0092B-C50C-407E-A947-70E740481C1C}">
                <a14:useLocalDpi xmlns:a14="http://schemas.microsoft.com/office/drawing/2010/main" val="0"/>
              </a:ext>
            </a:extLst>
          </a:blip>
          <a:srcRect b="3968"/>
          <a:stretch/>
        </p:blipFill>
        <p:spPr>
          <a:xfrm>
            <a:off x="6243693" y="1435710"/>
            <a:ext cx="5367223" cy="51496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buNone/>
            </a:pPr>
            <a:r>
              <a:rPr lang="en-US" sz="4400" b="1" u="sng" dirty="0">
                <a:effectLst>
                  <a:outerShdw blurRad="38100" dist="38100" dir="2700000" algn="tl">
                    <a:srgbClr val="000000">
                      <a:alpha val="43137"/>
                    </a:srgbClr>
                  </a:outerShdw>
                </a:effectLst>
              </a:rPr>
              <a:t>Sunday</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 (Kids class and nursery as well)</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a:t>
            </a:r>
          </a:p>
          <a:p>
            <a:pPr marL="0" indent="0">
              <a:buNone/>
            </a:pPr>
            <a:r>
              <a:rPr lang="en-US" sz="4800" b="1" dirty="0">
                <a:effectLst>
                  <a:outerShdw blurRad="38100" dist="38100" dir="2700000" algn="tl">
                    <a:srgbClr val="000000">
                      <a:alpha val="43137"/>
                    </a:srgbClr>
                  </a:outerShdw>
                </a:effectLst>
              </a:rPr>
              <a:t>-----------------------------------------------</a:t>
            </a:r>
          </a:p>
          <a:p>
            <a:r>
              <a:rPr lang="en-US" sz="4800" b="1" dirty="0">
                <a:effectLst>
                  <a:outerShdw blurRad="38100" dist="38100" dir="2700000" algn="tl">
                    <a:srgbClr val="000000">
                      <a:alpha val="43137"/>
                    </a:srgbClr>
                  </a:outerShdw>
                </a:effectLst>
              </a:rPr>
              <a:t>Presidential Election!</a:t>
            </a: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BEGIN HERE NOVEMBER 4,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lnSpcReduction="10000"/>
          </a:bodyPr>
          <a:lstStyle/>
          <a:p>
            <a:pPr marL="0" lvl="0" indent="0">
              <a:buNone/>
            </a:pPr>
            <a:r>
              <a:rPr lang="en-US" sz="4400" b="1" dirty="0"/>
              <a:t>LAST</a:t>
            </a:r>
            <a:r>
              <a:rPr lang="en-US" sz="4400" dirty="0"/>
              <a:t> WEEK 23 Revelation 15</a:t>
            </a:r>
          </a:p>
          <a:p>
            <a:r>
              <a:rPr lang="en-US" sz="4400" dirty="0"/>
              <a:t>The End of Wrath</a:t>
            </a:r>
          </a:p>
          <a:p>
            <a:endParaRPr lang="en-US" sz="4400" dirty="0"/>
          </a:p>
          <a:p>
            <a:pPr marL="0" indent="0">
              <a:buNone/>
            </a:pPr>
            <a:r>
              <a:rPr lang="en-US" sz="4400" dirty="0"/>
              <a:t>THIS WEEK 24 Revelation 16</a:t>
            </a:r>
          </a:p>
          <a:p>
            <a:r>
              <a:rPr lang="en-US" sz="4400" dirty="0"/>
              <a:t>Armageddon</a:t>
            </a:r>
          </a:p>
        </p:txBody>
      </p:sp>
    </p:spTree>
    <p:extLst>
      <p:ext uri="{BB962C8B-B14F-4D97-AF65-F5344CB8AC3E}">
        <p14:creationId xmlns:p14="http://schemas.microsoft.com/office/powerpoint/2010/main" val="38526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16:12-16  The Sixth </a:t>
            </a:r>
            <a:r>
              <a:rPr lang="en-US" dirty="0">
                <a:solidFill>
                  <a:prstClr val="white"/>
                </a:solidFill>
              </a:rPr>
              <a:t>Bowl of Wrath</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073366"/>
            <a:ext cx="11416937" cy="4780796"/>
          </a:xfrm>
          <a:prstGeom prst="rect">
            <a:avLst/>
          </a:prstGeom>
        </p:spPr>
        <p:txBody>
          <a:bodyPr wrap="square">
            <a:spAutoFit/>
          </a:bodyPr>
          <a:lstStyle/>
          <a:p>
            <a:pPr lvl="0">
              <a:lnSpc>
                <a:spcPct val="90000"/>
              </a:lnSpc>
              <a:spcBef>
                <a:spcPts val="1000"/>
              </a:spcBef>
              <a:defRPr/>
            </a:pPr>
            <a:r>
              <a:rPr lang="en-US" sz="3200" i="1" dirty="0">
                <a:solidFill>
                  <a:prstClr val="white"/>
                </a:solidFill>
              </a:rPr>
              <a:t>12 The </a:t>
            </a:r>
            <a:r>
              <a:rPr lang="en-US" sz="3200" b="1" i="1" u="sng" dirty="0">
                <a:solidFill>
                  <a:prstClr val="white"/>
                </a:solidFill>
              </a:rPr>
              <a:t>sixth</a:t>
            </a:r>
            <a:r>
              <a:rPr lang="en-US" sz="3200" i="1" dirty="0">
                <a:solidFill>
                  <a:prstClr val="white"/>
                </a:solidFill>
              </a:rPr>
              <a:t> angel poured out his bowl on the great river, the </a:t>
            </a:r>
            <a:r>
              <a:rPr lang="en-US" sz="3200" b="1" i="1" u="sng" dirty="0">
                <a:solidFill>
                  <a:prstClr val="white"/>
                </a:solidFill>
              </a:rPr>
              <a:t>Euphrates</a:t>
            </a:r>
            <a:r>
              <a:rPr lang="en-US" sz="3200" i="1" dirty="0">
                <a:solidFill>
                  <a:prstClr val="white"/>
                </a:solidFill>
              </a:rPr>
              <a:t>; and its water was </a:t>
            </a:r>
            <a:r>
              <a:rPr lang="en-US" sz="3200" b="1" i="1" u="sng" dirty="0">
                <a:solidFill>
                  <a:prstClr val="white"/>
                </a:solidFill>
              </a:rPr>
              <a:t>dried up</a:t>
            </a:r>
            <a:r>
              <a:rPr lang="en-US" sz="3200" i="1" dirty="0">
                <a:solidFill>
                  <a:prstClr val="white"/>
                </a:solidFill>
              </a:rPr>
              <a:t>, so that </a:t>
            </a:r>
            <a:r>
              <a:rPr lang="en-US" sz="3200" b="1" i="1" u="sng" dirty="0">
                <a:solidFill>
                  <a:prstClr val="white"/>
                </a:solidFill>
              </a:rPr>
              <a:t>the way would be prepared for the kings from the east</a:t>
            </a:r>
            <a:r>
              <a:rPr lang="en-US" sz="3200" i="1" dirty="0">
                <a:solidFill>
                  <a:prstClr val="white"/>
                </a:solidFill>
              </a:rPr>
              <a:t>.</a:t>
            </a:r>
          </a:p>
          <a:p>
            <a:pPr lvl="0">
              <a:lnSpc>
                <a:spcPct val="90000"/>
              </a:lnSpc>
              <a:spcBef>
                <a:spcPts val="1000"/>
              </a:spcBef>
              <a:defRPr/>
            </a:pPr>
            <a:r>
              <a:rPr lang="en-US" sz="3200" i="1" dirty="0">
                <a:solidFill>
                  <a:prstClr val="white"/>
                </a:solidFill>
              </a:rPr>
              <a:t>13 And I saw coming out of the mouth of the </a:t>
            </a:r>
            <a:r>
              <a:rPr lang="en-US" sz="3200" b="1" i="1" u="sng" dirty="0">
                <a:solidFill>
                  <a:prstClr val="white"/>
                </a:solidFill>
              </a:rPr>
              <a:t>dragon</a:t>
            </a:r>
            <a:r>
              <a:rPr lang="en-US" sz="3200" i="1" dirty="0">
                <a:solidFill>
                  <a:prstClr val="white"/>
                </a:solidFill>
              </a:rPr>
              <a:t> and out of the mouth of the </a:t>
            </a:r>
            <a:r>
              <a:rPr lang="en-US" sz="3200" b="1" i="1" u="sng" dirty="0">
                <a:solidFill>
                  <a:prstClr val="white"/>
                </a:solidFill>
              </a:rPr>
              <a:t>beast</a:t>
            </a:r>
            <a:r>
              <a:rPr lang="en-US" sz="3200" i="1" dirty="0">
                <a:solidFill>
                  <a:prstClr val="white"/>
                </a:solidFill>
              </a:rPr>
              <a:t> and out of the mouth of the </a:t>
            </a:r>
            <a:r>
              <a:rPr lang="en-US" sz="3200" b="1" i="1" u="sng" dirty="0">
                <a:solidFill>
                  <a:prstClr val="white"/>
                </a:solidFill>
              </a:rPr>
              <a:t>false prophet</a:t>
            </a:r>
            <a:r>
              <a:rPr lang="en-US" sz="3200" i="1" dirty="0">
                <a:solidFill>
                  <a:prstClr val="white"/>
                </a:solidFill>
              </a:rPr>
              <a:t>, three unclean spirits like frogs; 14 for they are </a:t>
            </a:r>
            <a:r>
              <a:rPr lang="en-US" sz="3200" b="1" i="1" u="sng" dirty="0">
                <a:solidFill>
                  <a:prstClr val="white"/>
                </a:solidFill>
              </a:rPr>
              <a:t>spirits of demons</a:t>
            </a:r>
            <a:r>
              <a:rPr lang="en-US" sz="3200" i="1" dirty="0">
                <a:solidFill>
                  <a:prstClr val="white"/>
                </a:solidFill>
              </a:rPr>
              <a:t>, performing signs, which go out to the kings of the whole world, to </a:t>
            </a:r>
            <a:r>
              <a:rPr lang="en-US" sz="3200" b="1" i="1" u="sng" dirty="0">
                <a:solidFill>
                  <a:prstClr val="white"/>
                </a:solidFill>
              </a:rPr>
              <a:t>gather them together</a:t>
            </a:r>
            <a:r>
              <a:rPr lang="en-US" sz="3200" i="1" dirty="0">
                <a:solidFill>
                  <a:prstClr val="white"/>
                </a:solidFill>
              </a:rPr>
              <a:t> for the </a:t>
            </a:r>
            <a:r>
              <a:rPr lang="en-US" sz="3200" b="1" i="1" u="sng" dirty="0">
                <a:solidFill>
                  <a:prstClr val="white"/>
                </a:solidFill>
              </a:rPr>
              <a:t>war of the great day of God, the Almighty</a:t>
            </a:r>
            <a:r>
              <a:rPr lang="en-US" sz="3200" i="1" dirty="0">
                <a:solidFill>
                  <a:prstClr val="white"/>
                </a:solidFill>
              </a:rPr>
              <a:t>..</a:t>
            </a: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27656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16:13-16  Preparing for </a:t>
            </a:r>
            <a:r>
              <a:rPr lang="en-US" i="1" dirty="0">
                <a:solidFill>
                  <a:prstClr val="white"/>
                </a:solidFill>
              </a:rPr>
              <a:t>Armageddon</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274838"/>
            <a:ext cx="10893370" cy="3008003"/>
          </a:xfrm>
          <a:prstGeom prst="rect">
            <a:avLst/>
          </a:prstGeom>
        </p:spPr>
        <p:txBody>
          <a:bodyPr wrap="square">
            <a:spAutoFit/>
          </a:bodyPr>
          <a:lstStyle/>
          <a:p>
            <a:pPr lvl="0">
              <a:lnSpc>
                <a:spcPct val="90000"/>
              </a:lnSpc>
              <a:spcBef>
                <a:spcPts val="1000"/>
              </a:spcBef>
              <a:defRPr/>
            </a:pPr>
            <a:r>
              <a:rPr lang="en-US" sz="3200" i="1" dirty="0">
                <a:solidFill>
                  <a:prstClr val="white"/>
                </a:solidFill>
              </a:rPr>
              <a:t>15 (“Behold, </a:t>
            </a:r>
            <a:r>
              <a:rPr lang="en-US" sz="3200" b="1" i="1" u="sng" dirty="0">
                <a:solidFill>
                  <a:prstClr val="white"/>
                </a:solidFill>
              </a:rPr>
              <a:t>I am coming like a thief</a:t>
            </a:r>
            <a:r>
              <a:rPr lang="en-US" sz="3200" i="1" dirty="0">
                <a:solidFill>
                  <a:prstClr val="white"/>
                </a:solidFill>
              </a:rPr>
              <a:t>. Blessed is the one who </a:t>
            </a:r>
            <a:r>
              <a:rPr lang="en-US" sz="3200" b="1" i="1" u="sng" dirty="0">
                <a:solidFill>
                  <a:prstClr val="white"/>
                </a:solidFill>
              </a:rPr>
              <a:t>stays awake</a:t>
            </a:r>
            <a:r>
              <a:rPr lang="en-US" sz="3200" i="1" dirty="0">
                <a:solidFill>
                  <a:prstClr val="white"/>
                </a:solidFill>
              </a:rPr>
              <a:t> and </a:t>
            </a:r>
            <a:r>
              <a:rPr lang="en-US" sz="3200" b="1" i="1" u="sng" dirty="0">
                <a:solidFill>
                  <a:prstClr val="white"/>
                </a:solidFill>
              </a:rPr>
              <a:t>keeps his clothes</a:t>
            </a:r>
            <a:r>
              <a:rPr lang="en-US" sz="3200" i="1" dirty="0">
                <a:solidFill>
                  <a:prstClr val="white"/>
                </a:solidFill>
              </a:rPr>
              <a:t>, so that he will not walk about naked and men will not see his shame.”)</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 16 And they gathered them together to the place which in Hebrew is called </a:t>
            </a:r>
            <a:r>
              <a:rPr lang="en-US" sz="3200" b="1" i="1" u="sng" dirty="0">
                <a:solidFill>
                  <a:prstClr val="white"/>
                </a:solidFill>
              </a:rPr>
              <a:t>Har-</a:t>
            </a:r>
            <a:r>
              <a:rPr lang="en-US" sz="3200" b="1" i="1" u="sng" dirty="0" err="1">
                <a:solidFill>
                  <a:prstClr val="white"/>
                </a:solidFill>
              </a:rPr>
              <a:t>Magedon</a:t>
            </a:r>
            <a:r>
              <a:rPr lang="en-US" sz="3200" i="1" dirty="0">
                <a:solidFill>
                  <a:prstClr val="white"/>
                </a:solidFill>
              </a:rPr>
              <a:t>.</a:t>
            </a:r>
          </a:p>
        </p:txBody>
      </p:sp>
    </p:spTree>
    <p:extLst>
      <p:ext uri="{BB962C8B-B14F-4D97-AF65-F5344CB8AC3E}">
        <p14:creationId xmlns:p14="http://schemas.microsoft.com/office/powerpoint/2010/main" val="256571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22040</TotalTime>
  <Words>2316</Words>
  <Application>Microsoft Office PowerPoint</Application>
  <PresentationFormat>Widescreen</PresentationFormat>
  <Paragraphs>138</Paragraphs>
  <Slides>26</Slides>
  <Notes>20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Lora Custom</vt:lpstr>
      <vt:lpstr>Roboto</vt:lpstr>
      <vt:lpstr>Roboto Custom</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NOVEMBER 4, 2020</vt:lpstr>
      <vt:lpstr>Revelation 16:12-16  The Sixth Bowl of Wrath</vt:lpstr>
      <vt:lpstr>Revelation 16:13-16  Preparing for Armageddon</vt:lpstr>
      <vt:lpstr>Revelation 16:15  Be ready</vt:lpstr>
      <vt:lpstr>Revelation 16:16  Armageddon </vt:lpstr>
      <vt:lpstr>Location of Armageddon </vt:lpstr>
      <vt:lpstr>PowerPoint Presentation</vt:lpstr>
      <vt:lpstr>PowerPoint Presentation</vt:lpstr>
      <vt:lpstr>Revelation 16:17-21 Seventh Bowl of Wrath </vt:lpstr>
      <vt:lpstr>Revelation 16:17-21 Seventh Bowl of Wrath </vt:lpstr>
      <vt:lpstr>PowerPoint Presentation</vt:lpstr>
      <vt:lpstr>Summary of the Wrath in Revelation</vt:lpstr>
      <vt:lpstr>PowerPoint Presentation</vt:lpstr>
      <vt:lpstr>PowerPoint Presentation</vt:lpstr>
      <vt:lpstr>PowerPoint Presentation</vt:lpstr>
      <vt:lpstr>PowerPoint Presentation</vt:lpstr>
      <vt:lpstr>PowerPoint Presentation</vt:lpstr>
      <vt:lpstr>PowerPoint Presentation</vt:lpstr>
      <vt:lpstr>END HERE November 4,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502</cp:revision>
  <cp:lastPrinted>2020-11-04T22:45:54Z</cp:lastPrinted>
  <dcterms:created xsi:type="dcterms:W3CDTF">2020-05-12T01:25:54Z</dcterms:created>
  <dcterms:modified xsi:type="dcterms:W3CDTF">2020-11-05T02:57:39Z</dcterms:modified>
</cp:coreProperties>
</file>